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16" r:id="rId3"/>
    <p:sldId id="264" r:id="rId4"/>
    <p:sldId id="302" r:id="rId5"/>
    <p:sldId id="309" r:id="rId6"/>
    <p:sldId id="303" r:id="rId7"/>
    <p:sldId id="257" r:id="rId8"/>
    <p:sldId id="299" r:id="rId9"/>
    <p:sldId id="301" r:id="rId10"/>
    <p:sldId id="262" r:id="rId11"/>
    <p:sldId id="304" r:id="rId12"/>
    <p:sldId id="310" r:id="rId13"/>
    <p:sldId id="305" r:id="rId14"/>
    <p:sldId id="311" r:id="rId15"/>
    <p:sldId id="312" r:id="rId16"/>
    <p:sldId id="314" r:id="rId17"/>
    <p:sldId id="308" r:id="rId18"/>
    <p:sldId id="315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4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760" userDrawn="1">
          <p15:clr>
            <a:srgbClr val="A4A3A4"/>
          </p15:clr>
        </p15:guide>
        <p15:guide id="7" orient="horz" pos="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6C25B"/>
    <a:srgbClr val="0DE2DD"/>
    <a:srgbClr val="0CD2CD"/>
    <a:srgbClr val="000808"/>
    <a:srgbClr val="0EE8E8"/>
    <a:srgbClr val="07DF6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50" y="58"/>
      </p:cViewPr>
      <p:guideLst>
        <p:guide orient="horz" pos="2160"/>
        <p:guide pos="3840"/>
        <p:guide pos="336"/>
        <p:guide pos="7344"/>
        <p:guide orient="horz" pos="3936"/>
        <p:guide orient="horz" pos="760"/>
        <p:guide orient="horz" pos="8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726268015125279E-2"/>
          <c:y val="4.5052198880216818E-2"/>
          <c:w val="0.95440221036672401"/>
          <c:h val="0.92375781727963302"/>
        </c:manualLayout>
      </c:layout>
      <c:barChart>
        <c:barDir val="bar"/>
        <c:grouping val="stacked"/>
        <c:varyColors val="0"/>
        <c:ser>
          <c:idx val="2"/>
          <c:order val="0"/>
          <c:tx>
            <c:strRef>
              <c:f>Sheet1!$B$1:$D$1</c:f>
              <c:strCache>
                <c:ptCount val="1"/>
                <c:pt idx="0">
                  <c:v>Conversion rate  Number of Products  Customer lifetime value 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3B3-410D-806E-64E35478E68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3B3-410D-806E-64E35478E68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3B3-410D-806E-64E35478E68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3B3-410D-806E-64E35478E6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36</c:v>
                </c:pt>
                <c:pt idx="1">
                  <c:v>32</c:v>
                </c:pt>
                <c:pt idx="2">
                  <c:v>28</c:v>
                </c:pt>
                <c:pt idx="3">
                  <c:v>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414858.96</c:v>
                </c:pt>
                <c:pt idx="1">
                  <c:v>368763.52</c:v>
                </c:pt>
                <c:pt idx="2">
                  <c:v>322668.08</c:v>
                </c:pt>
                <c:pt idx="3">
                  <c:v>276572.64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B3-410D-806E-64E35478E68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34878768"/>
        <c:axId val="534881680"/>
      </c:barChart>
      <c:catAx>
        <c:axId val="534878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Conversion rate</a:t>
                </a:r>
              </a:p>
            </c:rich>
          </c:tx>
          <c:layout>
            <c:manualLayout>
              <c:xMode val="edge"/>
              <c:yMode val="edge"/>
              <c:x val="1.9878244966969244E-2"/>
              <c:y val="0.409082278696150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81680"/>
        <c:crosses val="autoZero"/>
        <c:auto val="1"/>
        <c:lblAlgn val="ctr"/>
        <c:lblOffset val="100"/>
        <c:noMultiLvlLbl val="0"/>
      </c:catAx>
      <c:valAx>
        <c:axId val="53488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CLV</a:t>
                </a:r>
              </a:p>
            </c:rich>
          </c:tx>
          <c:layout>
            <c:manualLayout>
              <c:xMode val="edge"/>
              <c:yMode val="edge"/>
              <c:x val="0.42479799010832692"/>
              <c:y val="0.88128788268737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7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15838785538605"/>
          <c:y val="0.10085088895547116"/>
          <c:w val="0.33330745509316634"/>
          <c:h val="0.149096205637011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782B2-2994-4AC2-AF0C-3A104634DEF1}" type="datetimeFigureOut">
              <a:rPr lang="en-ID" smtClean="0"/>
              <a:t>30/07/2019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EB0F9-52E7-4583-8530-F361C860F58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70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Samson Creative o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43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Samson Creative 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unsplash.com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266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Lastra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081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Lastra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78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by 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Carlos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Muza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738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by Thought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17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344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by Thought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243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by Thought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unsplash.com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502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Samson Creative 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unsplash.com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748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by </a:t>
            </a:r>
            <a:r>
              <a:rPr lang="en-ID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Samson Creative 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unsplash.com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B0F9-52E7-4583-8530-F361C860F58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92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54B6BE-1B25-4A36-AABA-8022EA77E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4597"/>
          <a:stretch>
            <a:fillRect/>
          </a:stretch>
        </p:blipFill>
        <p:spPr>
          <a:xfrm rot="163474">
            <a:off x="-134808" y="-188981"/>
            <a:ext cx="5047464" cy="6163590"/>
          </a:xfrm>
          <a:custGeom>
            <a:avLst/>
            <a:gdLst>
              <a:gd name="connsiteX0" fmla="*/ 4387372 w 5047464"/>
              <a:gd name="connsiteY0" fmla="*/ 0 h 6163590"/>
              <a:gd name="connsiteX1" fmla="*/ 5047464 w 5047464"/>
              <a:gd name="connsiteY1" fmla="*/ 0 h 6163590"/>
              <a:gd name="connsiteX2" fmla="*/ 5047464 w 5047464"/>
              <a:gd name="connsiteY2" fmla="*/ 6163590 h 6163590"/>
              <a:gd name="connsiteX3" fmla="*/ 278763 w 5047464"/>
              <a:gd name="connsiteY3" fmla="*/ 6163590 h 6163590"/>
              <a:gd name="connsiteX4" fmla="*/ 0 w 5047464"/>
              <a:gd name="connsiteY4" fmla="*/ 305808 h 6163590"/>
              <a:gd name="connsiteX5" fmla="*/ 4391979 w 5047464"/>
              <a:gd name="connsiteY5" fmla="*/ 96800 h 616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64" h="6163590">
                <a:moveTo>
                  <a:pt x="4387372" y="0"/>
                </a:moveTo>
                <a:lnTo>
                  <a:pt x="5047464" y="0"/>
                </a:lnTo>
                <a:lnTo>
                  <a:pt x="5047464" y="6163590"/>
                </a:lnTo>
                <a:lnTo>
                  <a:pt x="278763" y="6163590"/>
                </a:lnTo>
                <a:lnTo>
                  <a:pt x="0" y="305808"/>
                </a:lnTo>
                <a:lnTo>
                  <a:pt x="4391979" y="9680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B8BA98-80E5-4BB7-9E72-069ACA0FC38C}"/>
              </a:ext>
            </a:extLst>
          </p:cNvPr>
          <p:cNvSpPr>
            <a:spLocks/>
          </p:cNvSpPr>
          <p:nvPr userDrawn="1"/>
        </p:nvSpPr>
        <p:spPr bwMode="auto">
          <a:xfrm>
            <a:off x="10947400" y="4763320"/>
            <a:ext cx="1244600" cy="2094680"/>
          </a:xfrm>
          <a:custGeom>
            <a:avLst/>
            <a:gdLst>
              <a:gd name="connsiteX0" fmla="*/ 1244600 w 1244600"/>
              <a:gd name="connsiteY0" fmla="*/ 0 h 2094680"/>
              <a:gd name="connsiteX1" fmla="*/ 1244600 w 1244600"/>
              <a:gd name="connsiteY1" fmla="*/ 2094680 h 2094680"/>
              <a:gd name="connsiteX2" fmla="*/ 15731 w 1244600"/>
              <a:gd name="connsiteY2" fmla="*/ 2094680 h 2094680"/>
              <a:gd name="connsiteX3" fmla="*/ 5915 w 1244600"/>
              <a:gd name="connsiteY3" fmla="*/ 2070533 h 2094680"/>
              <a:gd name="connsiteX4" fmla="*/ 0 w 1244600"/>
              <a:gd name="connsiteY4" fmla="*/ 2023967 h 2094680"/>
              <a:gd name="connsiteX5" fmla="*/ 0 w 1244600"/>
              <a:gd name="connsiteY5" fmla="*/ 794080 h 2094680"/>
              <a:gd name="connsiteX6" fmla="*/ 89283 w 1244600"/>
              <a:gd name="connsiteY6" fmla="*/ 637224 h 2094680"/>
              <a:gd name="connsiteX7" fmla="*/ 1153532 w 1244600"/>
              <a:gd name="connsiteY7" fmla="*/ 24063 h 2094680"/>
              <a:gd name="connsiteX8" fmla="*/ 1244600 w 1244600"/>
              <a:gd name="connsiteY8" fmla="*/ 0 h 2094680"/>
              <a:gd name="connsiteX0" fmla="*/ 1244600 w 1336040"/>
              <a:gd name="connsiteY0" fmla="*/ 2094680 h 2186120"/>
              <a:gd name="connsiteX1" fmla="*/ 15731 w 1336040"/>
              <a:gd name="connsiteY1" fmla="*/ 2094680 h 2186120"/>
              <a:gd name="connsiteX2" fmla="*/ 5915 w 1336040"/>
              <a:gd name="connsiteY2" fmla="*/ 2070533 h 2186120"/>
              <a:gd name="connsiteX3" fmla="*/ 0 w 1336040"/>
              <a:gd name="connsiteY3" fmla="*/ 2023967 h 2186120"/>
              <a:gd name="connsiteX4" fmla="*/ 0 w 1336040"/>
              <a:gd name="connsiteY4" fmla="*/ 794080 h 2186120"/>
              <a:gd name="connsiteX5" fmla="*/ 89283 w 1336040"/>
              <a:gd name="connsiteY5" fmla="*/ 637224 h 2186120"/>
              <a:gd name="connsiteX6" fmla="*/ 1153532 w 1336040"/>
              <a:gd name="connsiteY6" fmla="*/ 24063 h 2186120"/>
              <a:gd name="connsiteX7" fmla="*/ 1244600 w 1336040"/>
              <a:gd name="connsiteY7" fmla="*/ 0 h 2186120"/>
              <a:gd name="connsiteX8" fmla="*/ 1336040 w 1336040"/>
              <a:gd name="connsiteY8" fmla="*/ 2186120 h 2186120"/>
              <a:gd name="connsiteX0" fmla="*/ 1244600 w 1244600"/>
              <a:gd name="connsiteY0" fmla="*/ 2094680 h 2094680"/>
              <a:gd name="connsiteX1" fmla="*/ 15731 w 1244600"/>
              <a:gd name="connsiteY1" fmla="*/ 2094680 h 2094680"/>
              <a:gd name="connsiteX2" fmla="*/ 5915 w 1244600"/>
              <a:gd name="connsiteY2" fmla="*/ 2070533 h 2094680"/>
              <a:gd name="connsiteX3" fmla="*/ 0 w 1244600"/>
              <a:gd name="connsiteY3" fmla="*/ 2023967 h 2094680"/>
              <a:gd name="connsiteX4" fmla="*/ 0 w 1244600"/>
              <a:gd name="connsiteY4" fmla="*/ 794080 h 2094680"/>
              <a:gd name="connsiteX5" fmla="*/ 89283 w 1244600"/>
              <a:gd name="connsiteY5" fmla="*/ 637224 h 2094680"/>
              <a:gd name="connsiteX6" fmla="*/ 1153532 w 1244600"/>
              <a:gd name="connsiteY6" fmla="*/ 24063 h 2094680"/>
              <a:gd name="connsiteX7" fmla="*/ 1244600 w 1244600"/>
              <a:gd name="connsiteY7" fmla="*/ 0 h 2094680"/>
              <a:gd name="connsiteX0" fmla="*/ 15731 w 1244600"/>
              <a:gd name="connsiteY0" fmla="*/ 2094680 h 2094680"/>
              <a:gd name="connsiteX1" fmla="*/ 5915 w 1244600"/>
              <a:gd name="connsiteY1" fmla="*/ 2070533 h 2094680"/>
              <a:gd name="connsiteX2" fmla="*/ 0 w 1244600"/>
              <a:gd name="connsiteY2" fmla="*/ 2023967 h 2094680"/>
              <a:gd name="connsiteX3" fmla="*/ 0 w 1244600"/>
              <a:gd name="connsiteY3" fmla="*/ 794080 h 2094680"/>
              <a:gd name="connsiteX4" fmla="*/ 89283 w 1244600"/>
              <a:gd name="connsiteY4" fmla="*/ 637224 h 2094680"/>
              <a:gd name="connsiteX5" fmla="*/ 1153532 w 1244600"/>
              <a:gd name="connsiteY5" fmla="*/ 24063 h 2094680"/>
              <a:gd name="connsiteX6" fmla="*/ 1244600 w 1244600"/>
              <a:gd name="connsiteY6" fmla="*/ 0 h 209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600" h="2094680">
                <a:moveTo>
                  <a:pt x="15731" y="2094680"/>
                </a:moveTo>
                <a:lnTo>
                  <a:pt x="5915" y="2070533"/>
                </a:lnTo>
                <a:cubicBezTo>
                  <a:pt x="2009" y="2055605"/>
                  <a:pt x="0" y="2040009"/>
                  <a:pt x="0" y="2023967"/>
                </a:cubicBezTo>
                <a:lnTo>
                  <a:pt x="0" y="794080"/>
                </a:lnTo>
                <a:cubicBezTo>
                  <a:pt x="0" y="729912"/>
                  <a:pt x="32142" y="669308"/>
                  <a:pt x="89283" y="637224"/>
                </a:cubicBezTo>
                <a:lnTo>
                  <a:pt x="1153532" y="24063"/>
                </a:lnTo>
                <a:cubicBezTo>
                  <a:pt x="1182103" y="8021"/>
                  <a:pt x="1213351" y="0"/>
                  <a:pt x="1244600" y="0"/>
                </a:cubicBez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78F0F24-7916-49D5-BC0B-C7DE74A122FC}"/>
              </a:ext>
            </a:extLst>
          </p:cNvPr>
          <p:cNvSpPr>
            <a:spLocks/>
          </p:cNvSpPr>
          <p:nvPr userDrawn="1"/>
        </p:nvSpPr>
        <p:spPr bwMode="auto">
          <a:xfrm>
            <a:off x="10346776" y="4756035"/>
            <a:ext cx="1204436" cy="1371314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6EC316F-CC1B-46BF-9FFB-E637D5F2375C}"/>
              </a:ext>
            </a:extLst>
          </p:cNvPr>
          <p:cNvSpPr>
            <a:spLocks/>
          </p:cNvSpPr>
          <p:nvPr userDrawn="1"/>
        </p:nvSpPr>
        <p:spPr bwMode="auto">
          <a:xfrm>
            <a:off x="9188461" y="5816600"/>
            <a:ext cx="765616" cy="871694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1B018C9-0BAF-4CEC-8CE4-2E31DD800457}"/>
              </a:ext>
            </a:extLst>
          </p:cNvPr>
          <p:cNvSpPr>
            <a:spLocks/>
          </p:cNvSpPr>
          <p:nvPr userDrawn="1"/>
        </p:nvSpPr>
        <p:spPr bwMode="auto">
          <a:xfrm rot="2019612">
            <a:off x="57624" y="6186765"/>
            <a:ext cx="1056047" cy="527374"/>
          </a:xfrm>
          <a:custGeom>
            <a:avLst/>
            <a:gdLst>
              <a:gd name="connsiteX0" fmla="*/ 37878 w 1056047"/>
              <a:gd name="connsiteY0" fmla="*/ 270343 h 927510"/>
              <a:gd name="connsiteX1" fmla="*/ 489388 w 1056047"/>
              <a:gd name="connsiteY1" fmla="*/ 10209 h 927510"/>
              <a:gd name="connsiteX2" fmla="*/ 566660 w 1056047"/>
              <a:gd name="connsiteY2" fmla="*/ 10209 h 927510"/>
              <a:gd name="connsiteX3" fmla="*/ 1018169 w 1056047"/>
              <a:gd name="connsiteY3" fmla="*/ 270343 h 927510"/>
              <a:gd name="connsiteX4" fmla="*/ 1056047 w 1056047"/>
              <a:gd name="connsiteY4" fmla="*/ 336889 h 927510"/>
              <a:gd name="connsiteX5" fmla="*/ 1056047 w 1056047"/>
              <a:gd name="connsiteY5" fmla="*/ 364405 h 927510"/>
              <a:gd name="connsiteX6" fmla="*/ 1056047 w 1056047"/>
              <a:gd name="connsiteY6" fmla="*/ 401710 h 927510"/>
              <a:gd name="connsiteX7" fmla="*/ 266456 w 1056047"/>
              <a:gd name="connsiteY7" fmla="*/ 927510 h 927510"/>
              <a:gd name="connsiteX8" fmla="*/ 0 w 1056047"/>
              <a:gd name="connsiteY8" fmla="*/ 527374 h 927510"/>
              <a:gd name="connsiteX9" fmla="*/ 0 w 1056047"/>
              <a:gd name="connsiteY9" fmla="*/ 509118 h 927510"/>
              <a:gd name="connsiteX10" fmla="*/ 0 w 1056047"/>
              <a:gd name="connsiteY10" fmla="*/ 336889 h 927510"/>
              <a:gd name="connsiteX11" fmla="*/ 37878 w 1056047"/>
              <a:gd name="connsiteY11" fmla="*/ 270343 h 927510"/>
              <a:gd name="connsiteX0" fmla="*/ 266456 w 1056047"/>
              <a:gd name="connsiteY0" fmla="*/ 927510 h 1018950"/>
              <a:gd name="connsiteX1" fmla="*/ 0 w 1056047"/>
              <a:gd name="connsiteY1" fmla="*/ 527374 h 1018950"/>
              <a:gd name="connsiteX2" fmla="*/ 0 w 1056047"/>
              <a:gd name="connsiteY2" fmla="*/ 509118 h 1018950"/>
              <a:gd name="connsiteX3" fmla="*/ 0 w 1056047"/>
              <a:gd name="connsiteY3" fmla="*/ 336889 h 1018950"/>
              <a:gd name="connsiteX4" fmla="*/ 37878 w 1056047"/>
              <a:gd name="connsiteY4" fmla="*/ 270343 h 1018950"/>
              <a:gd name="connsiteX5" fmla="*/ 489388 w 1056047"/>
              <a:gd name="connsiteY5" fmla="*/ 10209 h 1018950"/>
              <a:gd name="connsiteX6" fmla="*/ 566660 w 1056047"/>
              <a:gd name="connsiteY6" fmla="*/ 10209 h 1018950"/>
              <a:gd name="connsiteX7" fmla="*/ 1018169 w 1056047"/>
              <a:gd name="connsiteY7" fmla="*/ 270343 h 1018950"/>
              <a:gd name="connsiteX8" fmla="*/ 1056047 w 1056047"/>
              <a:gd name="connsiteY8" fmla="*/ 336889 h 1018950"/>
              <a:gd name="connsiteX9" fmla="*/ 1056047 w 1056047"/>
              <a:gd name="connsiteY9" fmla="*/ 364405 h 1018950"/>
              <a:gd name="connsiteX10" fmla="*/ 1056047 w 1056047"/>
              <a:gd name="connsiteY10" fmla="*/ 401710 h 1018950"/>
              <a:gd name="connsiteX11" fmla="*/ 357896 w 1056047"/>
              <a:gd name="connsiteY11" fmla="*/ 1018950 h 1018950"/>
              <a:gd name="connsiteX0" fmla="*/ 266456 w 1056047"/>
              <a:gd name="connsiteY0" fmla="*/ 927510 h 927510"/>
              <a:gd name="connsiteX1" fmla="*/ 0 w 1056047"/>
              <a:gd name="connsiteY1" fmla="*/ 527374 h 927510"/>
              <a:gd name="connsiteX2" fmla="*/ 0 w 1056047"/>
              <a:gd name="connsiteY2" fmla="*/ 509118 h 927510"/>
              <a:gd name="connsiteX3" fmla="*/ 0 w 1056047"/>
              <a:gd name="connsiteY3" fmla="*/ 336889 h 927510"/>
              <a:gd name="connsiteX4" fmla="*/ 37878 w 1056047"/>
              <a:gd name="connsiteY4" fmla="*/ 270343 h 927510"/>
              <a:gd name="connsiteX5" fmla="*/ 489388 w 1056047"/>
              <a:gd name="connsiteY5" fmla="*/ 10209 h 927510"/>
              <a:gd name="connsiteX6" fmla="*/ 566660 w 1056047"/>
              <a:gd name="connsiteY6" fmla="*/ 10209 h 927510"/>
              <a:gd name="connsiteX7" fmla="*/ 1018169 w 1056047"/>
              <a:gd name="connsiteY7" fmla="*/ 270343 h 927510"/>
              <a:gd name="connsiteX8" fmla="*/ 1056047 w 1056047"/>
              <a:gd name="connsiteY8" fmla="*/ 336889 h 927510"/>
              <a:gd name="connsiteX9" fmla="*/ 1056047 w 1056047"/>
              <a:gd name="connsiteY9" fmla="*/ 364405 h 927510"/>
              <a:gd name="connsiteX10" fmla="*/ 1056047 w 1056047"/>
              <a:gd name="connsiteY10" fmla="*/ 401710 h 927510"/>
              <a:gd name="connsiteX0" fmla="*/ 0 w 1056047"/>
              <a:gd name="connsiteY0" fmla="*/ 527374 h 527374"/>
              <a:gd name="connsiteX1" fmla="*/ 0 w 1056047"/>
              <a:gd name="connsiteY1" fmla="*/ 509118 h 527374"/>
              <a:gd name="connsiteX2" fmla="*/ 0 w 1056047"/>
              <a:gd name="connsiteY2" fmla="*/ 336889 h 527374"/>
              <a:gd name="connsiteX3" fmla="*/ 37878 w 1056047"/>
              <a:gd name="connsiteY3" fmla="*/ 270343 h 527374"/>
              <a:gd name="connsiteX4" fmla="*/ 489388 w 1056047"/>
              <a:gd name="connsiteY4" fmla="*/ 10209 h 527374"/>
              <a:gd name="connsiteX5" fmla="*/ 566660 w 1056047"/>
              <a:gd name="connsiteY5" fmla="*/ 10209 h 527374"/>
              <a:gd name="connsiteX6" fmla="*/ 1018169 w 1056047"/>
              <a:gd name="connsiteY6" fmla="*/ 270343 h 527374"/>
              <a:gd name="connsiteX7" fmla="*/ 1056047 w 1056047"/>
              <a:gd name="connsiteY7" fmla="*/ 336889 h 527374"/>
              <a:gd name="connsiteX8" fmla="*/ 1056047 w 1056047"/>
              <a:gd name="connsiteY8" fmla="*/ 364405 h 527374"/>
              <a:gd name="connsiteX9" fmla="*/ 1056047 w 1056047"/>
              <a:gd name="connsiteY9" fmla="*/ 401710 h 5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6047" h="527374">
                <a:moveTo>
                  <a:pt x="0" y="527374"/>
                </a:moveTo>
                <a:lnTo>
                  <a:pt x="0" y="509118"/>
                </a:lnTo>
                <a:lnTo>
                  <a:pt x="0" y="336889"/>
                </a:lnTo>
                <a:cubicBezTo>
                  <a:pt x="0" y="309666"/>
                  <a:pt x="13636" y="283955"/>
                  <a:pt x="37878" y="270343"/>
                </a:cubicBezTo>
                <a:lnTo>
                  <a:pt x="489388" y="10209"/>
                </a:lnTo>
                <a:cubicBezTo>
                  <a:pt x="513630" y="-3403"/>
                  <a:pt x="542417" y="-3403"/>
                  <a:pt x="566660" y="10209"/>
                </a:cubicBezTo>
                <a:lnTo>
                  <a:pt x="1018169" y="270343"/>
                </a:lnTo>
                <a:cubicBezTo>
                  <a:pt x="1042411" y="283955"/>
                  <a:pt x="1056047" y="309665"/>
                  <a:pt x="1056047" y="336889"/>
                </a:cubicBezTo>
                <a:lnTo>
                  <a:pt x="1056047" y="364405"/>
                </a:lnTo>
                <a:lnTo>
                  <a:pt x="1056047" y="401710"/>
                </a:lnTo>
              </a:path>
            </a:pathLst>
          </a:custGeom>
          <a:noFill/>
          <a:ln w="12700" cap="flat">
            <a:gradFill>
              <a:gsLst>
                <a:gs pos="0">
                  <a:srgbClr val="0DE2DD">
                    <a:alpha val="60000"/>
                  </a:srgbClr>
                </a:gs>
                <a:gs pos="100000">
                  <a:srgbClr val="07DF69">
                    <a:alpha val="25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32F92ED0-5155-401F-9AD1-FEE75BAE1681}"/>
              </a:ext>
            </a:extLst>
          </p:cNvPr>
          <p:cNvSpPr>
            <a:spLocks/>
          </p:cNvSpPr>
          <p:nvPr userDrawn="1"/>
        </p:nvSpPr>
        <p:spPr bwMode="auto">
          <a:xfrm rot="2019612">
            <a:off x="10655519" y="98051"/>
            <a:ext cx="1319392" cy="150220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rgbClr val="0DE2DD">
                    <a:alpha val="60000"/>
                  </a:srgbClr>
                </a:gs>
                <a:gs pos="100000">
                  <a:srgbClr val="07DF69">
                    <a:alpha val="25000"/>
                  </a:srgb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99005-C652-4B7E-96EB-F9A34A954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6284" y="1168261"/>
            <a:ext cx="5361715" cy="2387600"/>
          </a:xfrm>
        </p:spPr>
        <p:txBody>
          <a:bodyPr lIns="0" tIns="0" rIns="0" b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5400" b="1" kern="1200" dirty="0">
                <a:solidFill>
                  <a:srgbClr val="0DE2D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2CCFD-68C5-4546-8D00-4D99900FC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6284" y="3647936"/>
            <a:ext cx="5361715" cy="1655762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ID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68E512F-3EC7-413B-AEE4-993A6FC5D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35325" cy="5836728"/>
          </a:xfrm>
          <a:custGeom>
            <a:avLst/>
            <a:gdLst>
              <a:gd name="connsiteX0" fmla="*/ 0 w 4835325"/>
              <a:gd name="connsiteY0" fmla="*/ 0 h 5836728"/>
              <a:gd name="connsiteX1" fmla="*/ 3157499 w 4835325"/>
              <a:gd name="connsiteY1" fmla="*/ 0 h 5836728"/>
              <a:gd name="connsiteX2" fmla="*/ 3235199 w 4835325"/>
              <a:gd name="connsiteY2" fmla="*/ 77194 h 5836728"/>
              <a:gd name="connsiteX3" fmla="*/ 4711521 w 4835325"/>
              <a:gd name="connsiteY3" fmla="*/ 1543904 h 5836728"/>
              <a:gd name="connsiteX4" fmla="*/ 4820296 w 4835325"/>
              <a:gd name="connsiteY4" fmla="*/ 1956067 h 5836728"/>
              <a:gd name="connsiteX5" fmla="*/ 4075109 w 4835325"/>
              <a:gd name="connsiteY5" fmla="*/ 4763644 h 5836728"/>
              <a:gd name="connsiteX6" fmla="*/ 3776258 w 4835325"/>
              <a:gd name="connsiteY6" fmla="*/ 5067615 h 5836728"/>
              <a:gd name="connsiteX7" fmla="*/ 975286 w 4835325"/>
              <a:gd name="connsiteY7" fmla="*/ 5822509 h 5836728"/>
              <a:gd name="connsiteX8" fmla="*/ 559506 w 4835325"/>
              <a:gd name="connsiteY8" fmla="*/ 5712152 h 5836728"/>
              <a:gd name="connsiteX9" fmla="*/ 57078 w 4835325"/>
              <a:gd name="connsiteY9" fmla="*/ 5212996 h 5836728"/>
              <a:gd name="connsiteX10" fmla="*/ 0 w 4835325"/>
              <a:gd name="connsiteY10" fmla="*/ 5156289 h 583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5325" h="5836728">
                <a:moveTo>
                  <a:pt x="0" y="0"/>
                </a:moveTo>
                <a:lnTo>
                  <a:pt x="3157499" y="0"/>
                </a:lnTo>
                <a:lnTo>
                  <a:pt x="3235199" y="77194"/>
                </a:lnTo>
                <a:cubicBezTo>
                  <a:pt x="3539859" y="379870"/>
                  <a:pt x="4004102" y="841091"/>
                  <a:pt x="4711521" y="1543904"/>
                </a:cubicBezTo>
                <a:cubicBezTo>
                  <a:pt x="4822522" y="1651766"/>
                  <a:pt x="4859175" y="1809585"/>
                  <a:pt x="4820296" y="1956067"/>
                </a:cubicBezTo>
                <a:cubicBezTo>
                  <a:pt x="4820296" y="1956067"/>
                  <a:pt x="4820296" y="1956067"/>
                  <a:pt x="4075109" y="4763644"/>
                </a:cubicBezTo>
                <a:cubicBezTo>
                  <a:pt x="4036230" y="4910126"/>
                  <a:pt x="3928298" y="5020858"/>
                  <a:pt x="3776258" y="5067615"/>
                </a:cubicBezTo>
                <a:cubicBezTo>
                  <a:pt x="3776258" y="5067615"/>
                  <a:pt x="3776258" y="5067615"/>
                  <a:pt x="975286" y="5822509"/>
                </a:cubicBezTo>
                <a:cubicBezTo>
                  <a:pt x="825406" y="5861128"/>
                  <a:pt x="670508" y="5820015"/>
                  <a:pt x="559506" y="5712152"/>
                </a:cubicBezTo>
                <a:cubicBezTo>
                  <a:pt x="559506" y="5712152"/>
                  <a:pt x="559506" y="5712152"/>
                  <a:pt x="57078" y="5212996"/>
                </a:cubicBezTo>
                <a:lnTo>
                  <a:pt x="0" y="51562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BDE5-4863-4D2F-8653-FA03C153E483}"/>
              </a:ext>
            </a:extLst>
          </p:cNvPr>
          <p:cNvGrpSpPr/>
          <p:nvPr userDrawn="1"/>
        </p:nvGrpSpPr>
        <p:grpSpPr>
          <a:xfrm>
            <a:off x="10267781" y="884015"/>
            <a:ext cx="1404809" cy="401860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2" name="Freeform 254">
              <a:extLst>
                <a:ext uri="{FF2B5EF4-FFF2-40B4-BE49-F238E27FC236}">
                  <a16:creationId xmlns:a16="http://schemas.microsoft.com/office/drawing/2014/main" id="{6C6470CE-C213-4890-8964-8F4E3C487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5">
              <a:extLst>
                <a:ext uri="{FF2B5EF4-FFF2-40B4-BE49-F238E27FC236}">
                  <a16:creationId xmlns:a16="http://schemas.microsoft.com/office/drawing/2014/main" id="{586986FC-729B-4780-AD0C-34883D24C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6">
              <a:extLst>
                <a:ext uri="{FF2B5EF4-FFF2-40B4-BE49-F238E27FC236}">
                  <a16:creationId xmlns:a16="http://schemas.microsoft.com/office/drawing/2014/main" id="{EFF88554-F3A9-43C8-94CB-C45ACB6D5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7">
              <a:extLst>
                <a:ext uri="{FF2B5EF4-FFF2-40B4-BE49-F238E27FC236}">
                  <a16:creationId xmlns:a16="http://schemas.microsoft.com/office/drawing/2014/main" id="{F64AAEBB-7415-4A6B-A0BA-A4B16ED15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58">
              <a:extLst>
                <a:ext uri="{FF2B5EF4-FFF2-40B4-BE49-F238E27FC236}">
                  <a16:creationId xmlns:a16="http://schemas.microsoft.com/office/drawing/2014/main" id="{E60E78C9-7539-49F8-A733-FC0F13199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59">
              <a:extLst>
                <a:ext uri="{FF2B5EF4-FFF2-40B4-BE49-F238E27FC236}">
                  <a16:creationId xmlns:a16="http://schemas.microsoft.com/office/drawing/2014/main" id="{A906F5B9-E132-4055-AE60-F4352E424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60">
              <a:extLst>
                <a:ext uri="{FF2B5EF4-FFF2-40B4-BE49-F238E27FC236}">
                  <a16:creationId xmlns:a16="http://schemas.microsoft.com/office/drawing/2014/main" id="{FBBFAF16-B239-4F51-8F56-1649303A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61">
              <a:extLst>
                <a:ext uri="{FF2B5EF4-FFF2-40B4-BE49-F238E27FC236}">
                  <a16:creationId xmlns:a16="http://schemas.microsoft.com/office/drawing/2014/main" id="{8EB9F1B0-F9CA-4CD6-BD1E-577352F46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62">
              <a:extLst>
                <a:ext uri="{FF2B5EF4-FFF2-40B4-BE49-F238E27FC236}">
                  <a16:creationId xmlns:a16="http://schemas.microsoft.com/office/drawing/2014/main" id="{B829116B-A541-4ACB-BAC3-1EE098B79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06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BE3E867-19A6-4CCB-A658-800661E41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4" r="488" b="725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62EE2A-5281-49CF-995D-D1A2FED6E62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>
              <a:gd name="connsiteX0" fmla="*/ 2153239 w 12191999"/>
              <a:gd name="connsiteY0" fmla="*/ 407507 h 6858000"/>
              <a:gd name="connsiteX1" fmla="*/ 1814147 w 12191999"/>
              <a:gd name="connsiteY1" fmla="*/ 597544 h 6858000"/>
              <a:gd name="connsiteX2" fmla="*/ 444884 w 12191999"/>
              <a:gd name="connsiteY2" fmla="*/ 2865986 h 6858000"/>
              <a:gd name="connsiteX3" fmla="*/ 434716 w 12191999"/>
              <a:gd name="connsiteY3" fmla="*/ 3254566 h 6858000"/>
              <a:gd name="connsiteX4" fmla="*/ 1712459 w 12191999"/>
              <a:gd name="connsiteY4" fmla="*/ 5568818 h 6858000"/>
              <a:gd name="connsiteX5" fmla="*/ 2047963 w 12191999"/>
              <a:gd name="connsiteY5" fmla="*/ 5771332 h 6858000"/>
              <a:gd name="connsiteX6" fmla="*/ 4691001 w 12191999"/>
              <a:gd name="connsiteY6" fmla="*/ 5823717 h 6858000"/>
              <a:gd name="connsiteX7" fmla="*/ 5030095 w 12191999"/>
              <a:gd name="connsiteY7" fmla="*/ 5633681 h 6858000"/>
              <a:gd name="connsiteX8" fmla="*/ 6399355 w 12191999"/>
              <a:gd name="connsiteY8" fmla="*/ 3365239 h 6858000"/>
              <a:gd name="connsiteX9" fmla="*/ 6409523 w 12191999"/>
              <a:gd name="connsiteY9" fmla="*/ 2976658 h 6858000"/>
              <a:gd name="connsiteX10" fmla="*/ 5131779 w 12191999"/>
              <a:gd name="connsiteY10" fmla="*/ 662407 h 6858000"/>
              <a:gd name="connsiteX11" fmla="*/ 4796277 w 12191999"/>
              <a:gd name="connsiteY11" fmla="*/ 459892 h 6858000"/>
              <a:gd name="connsiteX12" fmla="*/ 2153239 w 12191999"/>
              <a:gd name="connsiteY12" fmla="*/ 407507 h 6858000"/>
              <a:gd name="connsiteX13" fmla="*/ 0 w 12191999"/>
              <a:gd name="connsiteY13" fmla="*/ 0 h 6858000"/>
              <a:gd name="connsiteX14" fmla="*/ 12191999 w 12191999"/>
              <a:gd name="connsiteY14" fmla="*/ 0 h 6858000"/>
              <a:gd name="connsiteX15" fmla="*/ 12191999 w 12191999"/>
              <a:gd name="connsiteY15" fmla="*/ 6858000 h 6858000"/>
              <a:gd name="connsiteX16" fmla="*/ 0 w 12191999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2153239" y="407507"/>
                </a:moveTo>
                <a:cubicBezTo>
                  <a:pt x="2012263" y="403150"/>
                  <a:pt x="1885587" y="479190"/>
                  <a:pt x="1814147" y="597544"/>
                </a:cubicBezTo>
                <a:cubicBezTo>
                  <a:pt x="444884" y="2865986"/>
                  <a:pt x="444884" y="2865986"/>
                  <a:pt x="444884" y="2865986"/>
                </a:cubicBezTo>
                <a:cubicBezTo>
                  <a:pt x="373444" y="2984339"/>
                  <a:pt x="369148" y="3125280"/>
                  <a:pt x="434716" y="3254566"/>
                </a:cubicBezTo>
                <a:cubicBezTo>
                  <a:pt x="1712459" y="5568818"/>
                  <a:pt x="1712459" y="5568818"/>
                  <a:pt x="1712459" y="5568818"/>
                </a:cubicBezTo>
                <a:cubicBezTo>
                  <a:pt x="1781995" y="5691528"/>
                  <a:pt x="1906987" y="5766975"/>
                  <a:pt x="2047963" y="5771332"/>
                </a:cubicBezTo>
                <a:cubicBezTo>
                  <a:pt x="4691001" y="5823717"/>
                  <a:pt x="4691001" y="5823717"/>
                  <a:pt x="4691001" y="5823717"/>
                </a:cubicBezTo>
                <a:cubicBezTo>
                  <a:pt x="4835945" y="5821499"/>
                  <a:pt x="4958655" y="5752034"/>
                  <a:pt x="5030095" y="5633681"/>
                </a:cubicBezTo>
                <a:cubicBezTo>
                  <a:pt x="6399355" y="3365239"/>
                  <a:pt x="6399355" y="3365239"/>
                  <a:pt x="6399355" y="3365239"/>
                </a:cubicBezTo>
                <a:cubicBezTo>
                  <a:pt x="6470795" y="3246885"/>
                  <a:pt x="6479059" y="3099369"/>
                  <a:pt x="6409523" y="2976658"/>
                </a:cubicBezTo>
                <a:cubicBezTo>
                  <a:pt x="5131779" y="662407"/>
                  <a:pt x="5131779" y="662407"/>
                  <a:pt x="5131779" y="662407"/>
                </a:cubicBezTo>
                <a:cubicBezTo>
                  <a:pt x="5062243" y="539696"/>
                  <a:pt x="4937251" y="464250"/>
                  <a:pt x="4796277" y="459892"/>
                </a:cubicBezTo>
                <a:cubicBezTo>
                  <a:pt x="2153239" y="407507"/>
                  <a:pt x="2153239" y="407507"/>
                  <a:pt x="2153239" y="40750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64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65848BB-5E5C-48D1-BE5E-884C35A266D1}"/>
              </a:ext>
            </a:extLst>
          </p:cNvPr>
          <p:cNvSpPr>
            <a:spLocks/>
          </p:cNvSpPr>
          <p:nvPr userDrawn="1"/>
        </p:nvSpPr>
        <p:spPr bwMode="auto">
          <a:xfrm rot="2566806">
            <a:off x="10638970" y="350017"/>
            <a:ext cx="1135895" cy="1294955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0">
                  <a:srgbClr val="00B050"/>
                </a:gs>
                <a:gs pos="84000">
                  <a:srgbClr val="00B0F0"/>
                </a:gs>
              </a:gsLst>
              <a:lin ang="2700000" scaled="1"/>
              <a:tileRect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EA95303-4B81-4E77-AF2F-2FF40D623E95}"/>
              </a:ext>
            </a:extLst>
          </p:cNvPr>
          <p:cNvSpPr>
            <a:spLocks/>
          </p:cNvSpPr>
          <p:nvPr userDrawn="1"/>
        </p:nvSpPr>
        <p:spPr bwMode="auto">
          <a:xfrm>
            <a:off x="887185" y="5628645"/>
            <a:ext cx="947058" cy="1079676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00B050"/>
                </a:gs>
                <a:gs pos="84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CFB0B78-9B8C-4DE8-8AD9-24F9F0686F1A}"/>
              </a:ext>
            </a:extLst>
          </p:cNvPr>
          <p:cNvSpPr>
            <a:spLocks/>
          </p:cNvSpPr>
          <p:nvPr userDrawn="1"/>
        </p:nvSpPr>
        <p:spPr bwMode="auto">
          <a:xfrm>
            <a:off x="624839" y="5628645"/>
            <a:ext cx="489858" cy="558454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00B050"/>
                </a:gs>
                <a:gs pos="84000">
                  <a:srgbClr val="00B0F0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152E5D-FD68-441D-A010-2D2B0ADF0F08}"/>
              </a:ext>
            </a:extLst>
          </p:cNvPr>
          <p:cNvSpPr txBox="1">
            <a:spLocks/>
          </p:cNvSpPr>
          <p:nvPr userDrawn="1"/>
        </p:nvSpPr>
        <p:spPr>
          <a:xfrm>
            <a:off x="6642100" y="3828104"/>
            <a:ext cx="5016499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CD2CD"/>
                </a:solidFill>
              </a:rPr>
              <a:t>Thank</a:t>
            </a:r>
            <a:r>
              <a:rPr lang="en-US" sz="5400" b="1" dirty="0">
                <a:solidFill>
                  <a:srgbClr val="0DE2DD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You</a:t>
            </a:r>
            <a:endParaRPr lang="en-ID" sz="5400" b="1" dirty="0">
              <a:solidFill>
                <a:schemeClr val="bg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5A96AD3-997D-4A39-A1B3-A38BC11F7DBD}"/>
              </a:ext>
            </a:extLst>
          </p:cNvPr>
          <p:cNvSpPr>
            <a:spLocks/>
          </p:cNvSpPr>
          <p:nvPr userDrawn="1"/>
        </p:nvSpPr>
        <p:spPr bwMode="auto">
          <a:xfrm rot="2566806">
            <a:off x="10430086" y="1103321"/>
            <a:ext cx="664426" cy="75746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0">
                  <a:srgbClr val="00B050"/>
                </a:gs>
                <a:gs pos="84000">
                  <a:srgbClr val="00B0F0"/>
                </a:gs>
              </a:gsLst>
              <a:lin ang="2700000" scaled="1"/>
              <a:tileRect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6B27D2F-AAAE-46D5-B3A8-0C2CEB2AD589}"/>
              </a:ext>
            </a:extLst>
          </p:cNvPr>
          <p:cNvSpPr>
            <a:spLocks/>
          </p:cNvSpPr>
          <p:nvPr userDrawn="1"/>
        </p:nvSpPr>
        <p:spPr bwMode="auto">
          <a:xfrm rot="2566806">
            <a:off x="10117771" y="822038"/>
            <a:ext cx="374654" cy="427116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0">
                  <a:srgbClr val="00B050"/>
                </a:gs>
                <a:gs pos="84000">
                  <a:srgbClr val="00B0F0"/>
                </a:gs>
              </a:gsLst>
              <a:lin ang="2700000" scaled="1"/>
              <a:tileRect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24B840-7B64-4E6C-B226-33CF1BA06153}"/>
              </a:ext>
            </a:extLst>
          </p:cNvPr>
          <p:cNvCxnSpPr>
            <a:cxnSpLocks/>
          </p:cNvCxnSpPr>
          <p:nvPr userDrawn="1"/>
        </p:nvCxnSpPr>
        <p:spPr>
          <a:xfrm>
            <a:off x="6642100" y="4710053"/>
            <a:ext cx="3764643" cy="0"/>
          </a:xfrm>
          <a:prstGeom prst="line">
            <a:avLst/>
          </a:prstGeom>
          <a:ln w="22225">
            <a:solidFill>
              <a:srgbClr val="0DE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">
            <a:extLst>
              <a:ext uri="{FF2B5EF4-FFF2-40B4-BE49-F238E27FC236}">
                <a16:creationId xmlns:a16="http://schemas.microsoft.com/office/drawing/2014/main" id="{F4E68D1C-8ED1-4478-99A5-792DC37FBE50}"/>
              </a:ext>
            </a:extLst>
          </p:cNvPr>
          <p:cNvSpPr>
            <a:spLocks/>
          </p:cNvSpPr>
          <p:nvPr userDrawn="1"/>
        </p:nvSpPr>
        <p:spPr bwMode="auto">
          <a:xfrm rot="2566806">
            <a:off x="11616395" y="6210788"/>
            <a:ext cx="374654" cy="427116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1851E11-806F-4871-8957-62E360BAF18C}"/>
              </a:ext>
            </a:extLst>
          </p:cNvPr>
          <p:cNvSpPr>
            <a:spLocks/>
          </p:cNvSpPr>
          <p:nvPr userDrawn="1"/>
        </p:nvSpPr>
        <p:spPr bwMode="auto">
          <a:xfrm>
            <a:off x="11090745" y="5647478"/>
            <a:ext cx="585940" cy="66798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87B224B-96F0-46A6-B716-7BB399BFF265}"/>
              </a:ext>
            </a:extLst>
          </p:cNvPr>
          <p:cNvSpPr>
            <a:spLocks/>
          </p:cNvSpPr>
          <p:nvPr userDrawn="1"/>
        </p:nvSpPr>
        <p:spPr bwMode="auto">
          <a:xfrm rot="1866945">
            <a:off x="1006187" y="365941"/>
            <a:ext cx="4823854" cy="549934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317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115F7-E51F-4FD2-8212-0D9FF1F14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9324975" y="5984456"/>
            <a:ext cx="1132249" cy="358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8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6"/>
            <a:ext cx="11125200" cy="84455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023-C9A1-4BEA-842F-4A54CC48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35125"/>
            <a:ext cx="11125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2873-9E76-4108-9D37-3397A41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10312"/>
            <a:ext cx="2743200" cy="365125"/>
          </a:xfrm>
        </p:spPr>
        <p:txBody>
          <a:bodyPr/>
          <a:lstStyle>
            <a:lvl1pPr algn="r">
              <a:defRPr sz="1000"/>
            </a:lvl1pPr>
          </a:lstStyle>
          <a:p>
            <a:fld id="{E0683457-F0C1-403E-9107-5ECC89EE2F28}" type="datetime1">
              <a:rPr lang="en-ID" smtClean="0"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C5E9-3955-45A6-9E95-C6879A14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10312"/>
            <a:ext cx="4114800" cy="365125"/>
          </a:xfrm>
        </p:spPr>
        <p:txBody>
          <a:bodyPr/>
          <a:lstStyle>
            <a:lvl1pPr algn="l">
              <a:defRPr sz="1000"/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>
            <a:lvl1pPr algn="ctr">
              <a:defRPr sz="1000"/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993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03AD3C-E7C2-4BB4-AF84-5BF604F68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5035"/>
          <a:stretch/>
        </p:blipFill>
        <p:spPr>
          <a:xfrm>
            <a:off x="0" y="0"/>
            <a:ext cx="50066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74C81D-C703-4A09-A13D-30784CAE0A8A}"/>
              </a:ext>
            </a:extLst>
          </p:cNvPr>
          <p:cNvSpPr/>
          <p:nvPr userDrawn="1"/>
        </p:nvSpPr>
        <p:spPr>
          <a:xfrm>
            <a:off x="0" y="0"/>
            <a:ext cx="500663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95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92" y="4088305"/>
            <a:ext cx="3868850" cy="997196"/>
          </a:xfrm>
        </p:spPr>
        <p:txBody>
          <a:bodyPr lIns="0" tIns="0" rIns="0" bIns="0" anchor="t" anchorCtr="0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2873-9E76-4108-9D37-3397A41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10312"/>
            <a:ext cx="2743200" cy="365125"/>
          </a:xfrm>
        </p:spPr>
        <p:txBody>
          <a:bodyPr/>
          <a:lstStyle>
            <a:lvl1pPr algn="r">
              <a:defRPr sz="1000"/>
            </a:lvl1pPr>
          </a:lstStyle>
          <a:p>
            <a:fld id="{EF922E2F-F1E2-4320-B970-D1E3E4C58A32}" type="datetime1">
              <a:rPr lang="en-ID" smtClean="0"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C5E9-3955-45A6-9E95-C6879A14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10312"/>
            <a:ext cx="3054570" cy="365125"/>
          </a:xfrm>
        </p:spPr>
        <p:txBody>
          <a:bodyPr/>
          <a:lstStyle>
            <a:lvl1pPr algn="l">
              <a:defRPr sz="1000"/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88E9A2-9FBF-41B4-8ACC-BB152CB35DC9}"/>
              </a:ext>
            </a:extLst>
          </p:cNvPr>
          <p:cNvCxnSpPr>
            <a:cxnSpLocks/>
          </p:cNvCxnSpPr>
          <p:nvPr userDrawn="1"/>
        </p:nvCxnSpPr>
        <p:spPr>
          <a:xfrm>
            <a:off x="638175" y="3849345"/>
            <a:ext cx="708025" cy="0"/>
          </a:xfrm>
          <a:prstGeom prst="line">
            <a:avLst/>
          </a:prstGeom>
          <a:ln w="44450">
            <a:solidFill>
              <a:srgbClr val="0DE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6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9D5F9CE-D618-48C2-855D-6D8B8D1BF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3056"/>
          <a:stretch/>
        </p:blipFill>
        <p:spPr>
          <a:xfrm>
            <a:off x="0" y="0"/>
            <a:ext cx="34789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83417D-651F-4A91-B77F-97551C541D98}"/>
              </a:ext>
            </a:extLst>
          </p:cNvPr>
          <p:cNvSpPr/>
          <p:nvPr userDrawn="1"/>
        </p:nvSpPr>
        <p:spPr>
          <a:xfrm>
            <a:off x="0" y="0"/>
            <a:ext cx="3478988" cy="6858000"/>
          </a:xfrm>
          <a:prstGeom prst="rect">
            <a:avLst/>
          </a:prstGeom>
          <a:gradFill flip="none" rotWithShape="1">
            <a:gsLst>
              <a:gs pos="8000">
                <a:schemeClr val="bg1"/>
              </a:gs>
              <a:gs pos="100000">
                <a:schemeClr val="bg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0" y="365126"/>
            <a:ext cx="7493000" cy="84455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023-C9A1-4BEA-842F-4A54CC48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0" y="1635125"/>
            <a:ext cx="7493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5765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A76D1F6-23B0-49F9-B4F8-5022154D2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7" b="25393"/>
          <a:stretch/>
        </p:blipFill>
        <p:spPr>
          <a:xfrm>
            <a:off x="0" y="0"/>
            <a:ext cx="12192000" cy="28075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1285AB-FA26-4467-9BD1-852C3411A6C0}"/>
              </a:ext>
            </a:extLst>
          </p:cNvPr>
          <p:cNvSpPr/>
          <p:nvPr userDrawn="1"/>
        </p:nvSpPr>
        <p:spPr>
          <a:xfrm>
            <a:off x="0" y="-1"/>
            <a:ext cx="12192000" cy="2813939"/>
          </a:xfrm>
          <a:prstGeom prst="rect">
            <a:avLst/>
          </a:prstGeom>
          <a:gradFill>
            <a:gsLst>
              <a:gs pos="0">
                <a:srgbClr val="00B050">
                  <a:alpha val="55000"/>
                </a:srgbClr>
              </a:gs>
              <a:gs pos="83000">
                <a:srgbClr val="00B0F0">
                  <a:alpha val="6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93730"/>
            <a:ext cx="11125200" cy="844550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023-C9A1-4BEA-842F-4A54CC48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172523"/>
            <a:ext cx="11125200" cy="28139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2873-9E76-4108-9D37-3397A41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10312"/>
            <a:ext cx="2743200" cy="365125"/>
          </a:xfrm>
        </p:spPr>
        <p:txBody>
          <a:bodyPr/>
          <a:lstStyle>
            <a:lvl1pPr algn="r">
              <a:defRPr sz="1000"/>
            </a:lvl1pPr>
          </a:lstStyle>
          <a:p>
            <a:fld id="{7801C083-F180-4C99-86F4-CF611246D491}" type="datetime1">
              <a:rPr lang="en-ID" smtClean="0"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C5E9-3955-45A6-9E95-C6879A14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10312"/>
            <a:ext cx="4114800" cy="365125"/>
          </a:xfrm>
        </p:spPr>
        <p:txBody>
          <a:bodyPr/>
          <a:lstStyle>
            <a:lvl1pPr algn="l">
              <a:defRPr sz="1000"/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>
            <a:lvl1pPr algn="ctr">
              <a:defRPr sz="1000"/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AED031-0FBD-4E37-922C-0F814F8721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9900" y="311594"/>
            <a:ext cx="1092200" cy="10922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553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4ECB2B-D748-4A40-B82F-5D94E59F3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8" b="3850"/>
          <a:stretch/>
        </p:blipFill>
        <p:spPr>
          <a:xfrm>
            <a:off x="0" y="-5542"/>
            <a:ext cx="12192000" cy="6863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0E912-F303-42DE-9E39-477EA10CF2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6"/>
            <a:ext cx="11125200" cy="84455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023-C9A1-4BEA-842F-4A54CC48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35125"/>
            <a:ext cx="11125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37CEEE-CE3E-49C6-9E48-28156615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85153"/>
            <a:ext cx="2743200" cy="215444"/>
          </a:xfrm>
        </p:spPr>
        <p:txBody>
          <a:bodyPr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70022E78-3224-4B36-B72C-ADAB646B87A7}" type="datetime1">
              <a:rPr lang="en-ID" smtClean="0"/>
              <a:pPr/>
              <a:t>30/07/2019</a:t>
            </a:fld>
            <a:endParaRPr lang="en-ID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844E837-88E8-40F9-94AD-84FD64B5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85153"/>
            <a:ext cx="4114800" cy="215444"/>
          </a:xfrm>
        </p:spPr>
        <p:txBody>
          <a:bodyPr lIns="0" tIns="0" rIns="0" bIns="0">
            <a:spAutoFit/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8340E7E-B5D8-4937-89A4-7BDEBFC6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85" y="6385152"/>
            <a:ext cx="219612" cy="215444"/>
          </a:xfrm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046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B2BB78-F1FE-4F06-9446-5A2D8DEE0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5048" y="0"/>
            <a:ext cx="9808193" cy="64386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580FF8-48CF-40EC-83A1-339F203C22CB}"/>
              </a:ext>
            </a:extLst>
          </p:cNvPr>
          <p:cNvSpPr/>
          <p:nvPr userDrawn="1"/>
        </p:nvSpPr>
        <p:spPr>
          <a:xfrm>
            <a:off x="2385048" y="0"/>
            <a:ext cx="9806941" cy="638515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6"/>
            <a:ext cx="11125200" cy="84455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0023-C9A1-4BEA-842F-4A54CC48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35125"/>
            <a:ext cx="11125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2873-9E76-4108-9D37-3397A41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85153"/>
            <a:ext cx="2743200" cy="215444"/>
          </a:xfrm>
        </p:spPr>
        <p:txBody>
          <a:bodyPr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70022E78-3224-4B36-B72C-ADAB646B87A7}" type="datetime1">
              <a:rPr lang="en-ID" smtClean="0"/>
              <a:pPr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C5E9-3955-45A6-9E95-C6879A14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85153"/>
            <a:ext cx="4114800" cy="215444"/>
          </a:xfrm>
        </p:spPr>
        <p:txBody>
          <a:bodyPr lIns="0" tIns="0" rIns="0" bIns="0">
            <a:spAutoFit/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85" y="6385152"/>
            <a:ext cx="219612" cy="215444"/>
          </a:xfrm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0974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BB63-B3C0-4797-97E2-6999D307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6"/>
            <a:ext cx="11125200" cy="84455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2873-9E76-4108-9D37-3397A41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85153"/>
            <a:ext cx="2743200" cy="215444"/>
          </a:xfrm>
        </p:spPr>
        <p:txBody>
          <a:bodyPr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70022E78-3224-4B36-B72C-ADAB646B87A7}" type="datetime1">
              <a:rPr lang="en-ID" smtClean="0"/>
              <a:pPr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C5E9-3955-45A6-9E95-C6879A14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85153"/>
            <a:ext cx="4114800" cy="215444"/>
          </a:xfrm>
        </p:spPr>
        <p:txBody>
          <a:bodyPr lIns="0" tIns="0" rIns="0" bIns="0">
            <a:spAutoFit/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D8251-1B2E-4779-AB95-9FC3B9D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85" y="6385152"/>
            <a:ext cx="219612" cy="215444"/>
          </a:xfrm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2876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AD0A1FD-75EB-4C36-B162-9559265026C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567083" y="6216083"/>
            <a:ext cx="486216" cy="55358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19E5E7-3B9A-4134-91DC-C47C2DC3C469}"/>
              </a:ext>
            </a:extLst>
          </p:cNvPr>
          <p:cNvSpPr>
            <a:spLocks/>
          </p:cNvSpPr>
          <p:nvPr userDrawn="1"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CB6B245-29FF-4A1F-9E7C-B5890FEEAB8D}"/>
              </a:ext>
            </a:extLst>
          </p:cNvPr>
          <p:cNvSpPr>
            <a:spLocks/>
          </p:cNvSpPr>
          <p:nvPr userDrawn="1"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533CF-585B-425A-8D0A-084C310E3C51}"/>
              </a:ext>
            </a:extLst>
          </p:cNvPr>
          <p:cNvCxnSpPr>
            <a:cxnSpLocks/>
          </p:cNvCxnSpPr>
          <p:nvPr userDrawn="1"/>
        </p:nvCxnSpPr>
        <p:spPr>
          <a:xfrm>
            <a:off x="1235075" y="6318069"/>
            <a:ext cx="0" cy="349610"/>
          </a:xfrm>
          <a:prstGeom prst="lin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4F53E81-4894-497D-8A49-CFCEC9BF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5400" y="6385153"/>
            <a:ext cx="2743200" cy="215444"/>
          </a:xfrm>
        </p:spPr>
        <p:txBody>
          <a:bodyPr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70022E78-3224-4B36-B72C-ADAB646B87A7}" type="datetime1">
              <a:rPr lang="en-ID" smtClean="0"/>
              <a:pPr/>
              <a:t>30/07/2019</a:t>
            </a:fld>
            <a:endParaRPr lang="en-ID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FB02DB3-D79E-4A96-BD80-F31B0AA4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3169" y="6385153"/>
            <a:ext cx="4114800" cy="215444"/>
          </a:xfrm>
        </p:spPr>
        <p:txBody>
          <a:bodyPr lIns="0" tIns="0" rIns="0" bIns="0">
            <a:spAutoFit/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76174F9-2500-4C9B-BFD0-E74AA9F8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85" y="6385152"/>
            <a:ext cx="219612" cy="215444"/>
          </a:xfrm>
        </p:spPr>
        <p:txBody>
          <a:bodyPr wrap="none" lIns="0" tIns="0" rIns="0" bIns="0">
            <a:sp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22807A5-47C3-4D75-A73A-1A4F2D9B8EC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86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E59DD-3844-4BEB-9B49-313FE08B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625D-B09D-4686-B74A-CF2F992C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CE68-4C4C-4ED0-AD08-CC5B1E256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D309B-C210-42D6-B799-B54985230DFA}" type="datetime1">
              <a:rPr lang="en-ID" smtClean="0"/>
              <a:t>30/07/2019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F4EB-617D-4F2D-B632-5602069FB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FAA07-6D7A-4E2B-B32C-5E8D34485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807A5-47C3-4D75-A73A-1A4F2D9B8EC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33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3" r:id="rId5"/>
    <p:sldLayoutId id="2147483662" r:id="rId6"/>
    <p:sldLayoutId id="2147483660" r:id="rId7"/>
    <p:sldLayoutId id="2147483666" r:id="rId8"/>
    <p:sldLayoutId id="2147483661" r:id="rId9"/>
    <p:sldLayoutId id="214748365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americanexpress.com/press-release/wellactually-americans-say-customer-service-better-ev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56C52BF-F291-498C-A5CF-EA9A08BAA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8" r="17965"/>
          <a:stretch/>
        </p:blipFill>
        <p:spPr>
          <a:xfrm>
            <a:off x="0" y="0"/>
            <a:ext cx="4835325" cy="5836728"/>
          </a:xfrm>
          <a:custGeom>
            <a:avLst/>
            <a:gdLst>
              <a:gd name="connsiteX0" fmla="*/ 0 w 4835325"/>
              <a:gd name="connsiteY0" fmla="*/ 0 h 5836728"/>
              <a:gd name="connsiteX1" fmla="*/ 3157499 w 4835325"/>
              <a:gd name="connsiteY1" fmla="*/ 0 h 5836728"/>
              <a:gd name="connsiteX2" fmla="*/ 3235199 w 4835325"/>
              <a:gd name="connsiteY2" fmla="*/ 77194 h 5836728"/>
              <a:gd name="connsiteX3" fmla="*/ 4711521 w 4835325"/>
              <a:gd name="connsiteY3" fmla="*/ 1543904 h 5836728"/>
              <a:gd name="connsiteX4" fmla="*/ 4820296 w 4835325"/>
              <a:gd name="connsiteY4" fmla="*/ 1956067 h 5836728"/>
              <a:gd name="connsiteX5" fmla="*/ 4075109 w 4835325"/>
              <a:gd name="connsiteY5" fmla="*/ 4763644 h 5836728"/>
              <a:gd name="connsiteX6" fmla="*/ 3776258 w 4835325"/>
              <a:gd name="connsiteY6" fmla="*/ 5067615 h 5836728"/>
              <a:gd name="connsiteX7" fmla="*/ 975286 w 4835325"/>
              <a:gd name="connsiteY7" fmla="*/ 5822509 h 5836728"/>
              <a:gd name="connsiteX8" fmla="*/ 559506 w 4835325"/>
              <a:gd name="connsiteY8" fmla="*/ 5712152 h 5836728"/>
              <a:gd name="connsiteX9" fmla="*/ 57078 w 4835325"/>
              <a:gd name="connsiteY9" fmla="*/ 5212996 h 5836728"/>
              <a:gd name="connsiteX10" fmla="*/ 0 w 4835325"/>
              <a:gd name="connsiteY10" fmla="*/ 5156289 h 583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5325" h="5836728">
                <a:moveTo>
                  <a:pt x="0" y="0"/>
                </a:moveTo>
                <a:lnTo>
                  <a:pt x="3157499" y="0"/>
                </a:lnTo>
                <a:lnTo>
                  <a:pt x="3235199" y="77194"/>
                </a:lnTo>
                <a:cubicBezTo>
                  <a:pt x="3539859" y="379870"/>
                  <a:pt x="4004102" y="841091"/>
                  <a:pt x="4711521" y="1543904"/>
                </a:cubicBezTo>
                <a:cubicBezTo>
                  <a:pt x="4822522" y="1651766"/>
                  <a:pt x="4859175" y="1809585"/>
                  <a:pt x="4820296" y="1956067"/>
                </a:cubicBezTo>
                <a:cubicBezTo>
                  <a:pt x="4820296" y="1956067"/>
                  <a:pt x="4820296" y="1956067"/>
                  <a:pt x="4075109" y="4763644"/>
                </a:cubicBezTo>
                <a:cubicBezTo>
                  <a:pt x="4036230" y="4910126"/>
                  <a:pt x="3928298" y="5020858"/>
                  <a:pt x="3776258" y="5067615"/>
                </a:cubicBezTo>
                <a:cubicBezTo>
                  <a:pt x="3776258" y="5067615"/>
                  <a:pt x="3776258" y="5067615"/>
                  <a:pt x="975286" y="5822509"/>
                </a:cubicBezTo>
                <a:cubicBezTo>
                  <a:pt x="825406" y="5861128"/>
                  <a:pt x="670508" y="5820015"/>
                  <a:pt x="559506" y="5712152"/>
                </a:cubicBezTo>
                <a:cubicBezTo>
                  <a:pt x="559506" y="5712152"/>
                  <a:pt x="559506" y="5712152"/>
                  <a:pt x="57078" y="5212996"/>
                </a:cubicBezTo>
                <a:lnTo>
                  <a:pt x="0" y="515628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AFCC1-6BD3-49E3-B2E0-654C9BE12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208" y="1427583"/>
            <a:ext cx="7190792" cy="19043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PRODUCT RECOMMENDATION USING BLACK FRIDAY SALES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DF8E68F-8C4E-4D1E-B2F6-9BB22A2842DB}"/>
              </a:ext>
            </a:extLst>
          </p:cNvPr>
          <p:cNvSpPr/>
          <p:nvPr/>
        </p:nvSpPr>
        <p:spPr>
          <a:xfrm>
            <a:off x="0" y="0"/>
            <a:ext cx="4835325" cy="5836728"/>
          </a:xfrm>
          <a:custGeom>
            <a:avLst/>
            <a:gdLst>
              <a:gd name="connsiteX0" fmla="*/ 0 w 4835325"/>
              <a:gd name="connsiteY0" fmla="*/ 0 h 5836728"/>
              <a:gd name="connsiteX1" fmla="*/ 3157499 w 4835325"/>
              <a:gd name="connsiteY1" fmla="*/ 0 h 5836728"/>
              <a:gd name="connsiteX2" fmla="*/ 3235199 w 4835325"/>
              <a:gd name="connsiteY2" fmla="*/ 77194 h 5836728"/>
              <a:gd name="connsiteX3" fmla="*/ 4711521 w 4835325"/>
              <a:gd name="connsiteY3" fmla="*/ 1543904 h 5836728"/>
              <a:gd name="connsiteX4" fmla="*/ 4820296 w 4835325"/>
              <a:gd name="connsiteY4" fmla="*/ 1956067 h 5836728"/>
              <a:gd name="connsiteX5" fmla="*/ 4075109 w 4835325"/>
              <a:gd name="connsiteY5" fmla="*/ 4763644 h 5836728"/>
              <a:gd name="connsiteX6" fmla="*/ 3776258 w 4835325"/>
              <a:gd name="connsiteY6" fmla="*/ 5067615 h 5836728"/>
              <a:gd name="connsiteX7" fmla="*/ 975286 w 4835325"/>
              <a:gd name="connsiteY7" fmla="*/ 5822509 h 5836728"/>
              <a:gd name="connsiteX8" fmla="*/ 559506 w 4835325"/>
              <a:gd name="connsiteY8" fmla="*/ 5712152 h 5836728"/>
              <a:gd name="connsiteX9" fmla="*/ 57078 w 4835325"/>
              <a:gd name="connsiteY9" fmla="*/ 5212996 h 5836728"/>
              <a:gd name="connsiteX10" fmla="*/ 0 w 4835325"/>
              <a:gd name="connsiteY10" fmla="*/ 5156289 h 583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5325" h="5836728">
                <a:moveTo>
                  <a:pt x="0" y="0"/>
                </a:moveTo>
                <a:lnTo>
                  <a:pt x="3157499" y="0"/>
                </a:lnTo>
                <a:lnTo>
                  <a:pt x="3235199" y="77194"/>
                </a:lnTo>
                <a:cubicBezTo>
                  <a:pt x="3539859" y="379870"/>
                  <a:pt x="4004102" y="841091"/>
                  <a:pt x="4711521" y="1543904"/>
                </a:cubicBezTo>
                <a:cubicBezTo>
                  <a:pt x="4822522" y="1651766"/>
                  <a:pt x="4859175" y="1809585"/>
                  <a:pt x="4820296" y="1956067"/>
                </a:cubicBezTo>
                <a:cubicBezTo>
                  <a:pt x="4820296" y="1956067"/>
                  <a:pt x="4820296" y="1956067"/>
                  <a:pt x="4075109" y="4763644"/>
                </a:cubicBezTo>
                <a:cubicBezTo>
                  <a:pt x="4036230" y="4910126"/>
                  <a:pt x="3928298" y="5020858"/>
                  <a:pt x="3776258" y="5067615"/>
                </a:cubicBezTo>
                <a:cubicBezTo>
                  <a:pt x="3776258" y="5067615"/>
                  <a:pt x="3776258" y="5067615"/>
                  <a:pt x="975286" y="5822509"/>
                </a:cubicBezTo>
                <a:cubicBezTo>
                  <a:pt x="825406" y="5861128"/>
                  <a:pt x="670508" y="5820015"/>
                  <a:pt x="559506" y="5712152"/>
                </a:cubicBezTo>
                <a:cubicBezTo>
                  <a:pt x="559506" y="5712152"/>
                  <a:pt x="559506" y="5712152"/>
                  <a:pt x="57078" y="5212996"/>
                </a:cubicBezTo>
                <a:lnTo>
                  <a:pt x="0" y="5156289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81575-E880-42A3-B66C-E71A633C89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523875"/>
          </a:xfrm>
          <a:prstGeom prst="rect">
            <a:avLst/>
          </a:prstGeom>
          <a:solidFill>
            <a:schemeClr val="accent1"/>
          </a:solidFill>
          <a:effectLst>
            <a:outerShdw blurRad="431800" dir="13500000" sy="23000" kx="1200000" algn="br" rotWithShape="0">
              <a:srgbClr val="0070C0">
                <a:alpha val="20000"/>
              </a:srgbClr>
            </a:outerShdw>
            <a:reflection endPos="65000" dist="127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660A3-E132-4ED9-AA8F-7DFB642C351A}"/>
              </a:ext>
            </a:extLst>
          </p:cNvPr>
          <p:cNvSpPr txBox="1"/>
          <p:nvPr/>
        </p:nvSpPr>
        <p:spPr>
          <a:xfrm>
            <a:off x="7718472" y="3841881"/>
            <a:ext cx="3375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Presented by,</a:t>
            </a:r>
          </a:p>
          <a:p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Solleti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NagaRanjith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kumar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Shyam Sundar N</a:t>
            </a:r>
          </a:p>
          <a:p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Sowndarya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Nivethithaa 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0165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A11B0-ACC9-48E2-A162-E47394D1BD93}"/>
              </a:ext>
            </a:extLst>
          </p:cNvPr>
          <p:cNvGrpSpPr/>
          <p:nvPr/>
        </p:nvGrpSpPr>
        <p:grpSpPr>
          <a:xfrm>
            <a:off x="5284470" y="4522445"/>
            <a:ext cx="1958486" cy="1881325"/>
            <a:chOff x="5284470" y="4522445"/>
            <a:chExt cx="1958486" cy="1881325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8702908-7D0D-45D7-8388-CC754C7E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5991309"/>
              <a:ext cx="549948" cy="412461"/>
            </a:xfrm>
            <a:custGeom>
              <a:avLst/>
              <a:gdLst>
                <a:gd name="T0" fmla="*/ 392 w 392"/>
                <a:gd name="T1" fmla="*/ 223 h 294"/>
                <a:gd name="T2" fmla="*/ 196 w 392"/>
                <a:gd name="T3" fmla="*/ 294 h 294"/>
                <a:gd name="T4" fmla="*/ 0 w 392"/>
                <a:gd name="T5" fmla="*/ 223 h 294"/>
                <a:gd name="T6" fmla="*/ 0 w 392"/>
                <a:gd name="T7" fmla="*/ 0 h 294"/>
                <a:gd name="T8" fmla="*/ 196 w 392"/>
                <a:gd name="T9" fmla="*/ 70 h 294"/>
                <a:gd name="T10" fmla="*/ 392 w 392"/>
                <a:gd name="T11" fmla="*/ 0 h 294"/>
                <a:gd name="T12" fmla="*/ 392 w 392"/>
                <a:gd name="T13" fmla="*/ 22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3"/>
                  </a:moveTo>
                  <a:lnTo>
                    <a:pt x="196" y="294"/>
                  </a:lnTo>
                  <a:lnTo>
                    <a:pt x="0" y="223"/>
                  </a:lnTo>
                  <a:lnTo>
                    <a:pt x="0" y="0"/>
                  </a:lnTo>
                  <a:lnTo>
                    <a:pt x="196" y="70"/>
                  </a:lnTo>
                  <a:lnTo>
                    <a:pt x="392" y="0"/>
                  </a:lnTo>
                  <a:lnTo>
                    <a:pt x="392" y="2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B5B5BC6-BEE1-4E4F-A567-A72BBE4E8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5991309"/>
              <a:ext cx="549948" cy="98205"/>
            </a:xfrm>
            <a:custGeom>
              <a:avLst/>
              <a:gdLst>
                <a:gd name="T0" fmla="*/ 392 w 392"/>
                <a:gd name="T1" fmla="*/ 0 h 70"/>
                <a:gd name="T2" fmla="*/ 0 w 392"/>
                <a:gd name="T3" fmla="*/ 0 h 70"/>
                <a:gd name="T4" fmla="*/ 196 w 392"/>
                <a:gd name="T5" fmla="*/ 70 h 70"/>
                <a:gd name="T6" fmla="*/ 392 w 392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0">
                  <a:moveTo>
                    <a:pt x="392" y="0"/>
                  </a:moveTo>
                  <a:lnTo>
                    <a:pt x="0" y="0"/>
                  </a:lnTo>
                  <a:lnTo>
                    <a:pt x="196" y="70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7D905C5-EC6E-4819-A054-BB6A90B8B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4728675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A8152F-7B98-4FC0-A9E1-AC103667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4728675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C6FFC79-0F26-4823-B1D5-6AC549EF7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4522445"/>
              <a:ext cx="549948" cy="412461"/>
            </a:xfrm>
            <a:custGeom>
              <a:avLst/>
              <a:gdLst>
                <a:gd name="T0" fmla="*/ 392 w 392"/>
                <a:gd name="T1" fmla="*/ 225 h 294"/>
                <a:gd name="T2" fmla="*/ 196 w 392"/>
                <a:gd name="T3" fmla="*/ 294 h 294"/>
                <a:gd name="T4" fmla="*/ 0 w 392"/>
                <a:gd name="T5" fmla="*/ 225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5"/>
                  </a:moveTo>
                  <a:lnTo>
                    <a:pt x="196" y="294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111" name="Group 78">
              <a:extLst>
                <a:ext uri="{FF2B5EF4-FFF2-40B4-BE49-F238E27FC236}">
                  <a16:creationId xmlns:a16="http://schemas.microsoft.com/office/drawing/2014/main" id="{B70866FF-57F9-4B7D-8C5E-526832849C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9616" y="5194300"/>
              <a:ext cx="438846" cy="441326"/>
              <a:chOff x="4197" y="3322"/>
              <a:chExt cx="177" cy="178"/>
            </a:xfrm>
          </p:grpSpPr>
          <p:sp>
            <p:nvSpPr>
              <p:cNvPr id="113" name="Rectangle 79">
                <a:extLst>
                  <a:ext uri="{FF2B5EF4-FFF2-40B4-BE49-F238E27FC236}">
                    <a16:creationId xmlns:a16="http://schemas.microsoft.com/office/drawing/2014/main" id="{DBA62299-D260-4EF8-A22E-F6C5D26CF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" y="3477"/>
                <a:ext cx="46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84E0D8EB-5A38-48FB-928F-7041E4E1F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" y="3365"/>
                <a:ext cx="61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1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5" name="Rectangle 81">
                <a:extLst>
                  <a:ext uri="{FF2B5EF4-FFF2-40B4-BE49-F238E27FC236}">
                    <a16:creationId xmlns:a16="http://schemas.microsoft.com/office/drawing/2014/main" id="{9FB5B7BE-5F31-4EA2-805B-78F4137D6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3477"/>
                <a:ext cx="46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6B0470EC-E28A-4C71-A654-15FC418DD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3365"/>
                <a:ext cx="62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1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F930C257-9A3D-4899-97B6-2484B10A3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3345"/>
                <a:ext cx="85" cy="70"/>
              </a:xfrm>
              <a:custGeom>
                <a:avLst/>
                <a:gdLst>
                  <a:gd name="T0" fmla="*/ 39 w 85"/>
                  <a:gd name="T1" fmla="*/ 23 h 70"/>
                  <a:gd name="T2" fmla="*/ 0 w 85"/>
                  <a:gd name="T3" fmla="*/ 0 h 70"/>
                  <a:gd name="T4" fmla="*/ 0 w 85"/>
                  <a:gd name="T5" fmla="*/ 47 h 70"/>
                  <a:gd name="T6" fmla="*/ 39 w 85"/>
                  <a:gd name="T7" fmla="*/ 70 h 70"/>
                  <a:gd name="T8" fmla="*/ 85 w 85"/>
                  <a:gd name="T9" fmla="*/ 47 h 70"/>
                  <a:gd name="T10" fmla="*/ 85 w 85"/>
                  <a:gd name="T11" fmla="*/ 0 h 70"/>
                  <a:gd name="T12" fmla="*/ 39 w 85"/>
                  <a:gd name="T13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0">
                    <a:moveTo>
                      <a:pt x="39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39" y="70"/>
                    </a:lnTo>
                    <a:lnTo>
                      <a:pt x="85" y="47"/>
                    </a:lnTo>
                    <a:lnTo>
                      <a:pt x="85" y="0"/>
                    </a:lnTo>
                    <a:lnTo>
                      <a:pt x="39" y="2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2C5D62A3-EC51-463B-AA4B-5A8A339A6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3322"/>
                <a:ext cx="85" cy="46"/>
              </a:xfrm>
              <a:custGeom>
                <a:avLst/>
                <a:gdLst>
                  <a:gd name="T0" fmla="*/ 43 w 85"/>
                  <a:gd name="T1" fmla="*/ 0 h 46"/>
                  <a:gd name="T2" fmla="*/ 0 w 85"/>
                  <a:gd name="T3" fmla="*/ 23 h 46"/>
                  <a:gd name="T4" fmla="*/ 39 w 85"/>
                  <a:gd name="T5" fmla="*/ 46 h 46"/>
                  <a:gd name="T6" fmla="*/ 85 w 85"/>
                  <a:gd name="T7" fmla="*/ 23 h 46"/>
                  <a:gd name="T8" fmla="*/ 43 w 8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6">
                    <a:moveTo>
                      <a:pt x="43" y="0"/>
                    </a:moveTo>
                    <a:lnTo>
                      <a:pt x="0" y="23"/>
                    </a:lnTo>
                    <a:lnTo>
                      <a:pt x="39" y="46"/>
                    </a:lnTo>
                    <a:lnTo>
                      <a:pt x="85" y="23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9" name="Line 85">
                <a:extLst>
                  <a:ext uri="{FF2B5EF4-FFF2-40B4-BE49-F238E27FC236}">
                    <a16:creationId xmlns:a16="http://schemas.microsoft.com/office/drawing/2014/main" id="{DBFB1617-6DFD-4601-88E6-DE4D134F6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3368"/>
                <a:ext cx="0" cy="47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560B4D0-1D32-4BE6-A5CE-DAAA292898BC}"/>
                </a:ext>
              </a:extLst>
            </p:cNvPr>
            <p:cNvSpPr txBox="1"/>
            <p:nvPr/>
          </p:nvSpPr>
          <p:spPr>
            <a:xfrm>
              <a:off x="5450293" y="5388769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04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E72446-8BD2-49A9-A689-094F1636AD6A}"/>
              </a:ext>
            </a:extLst>
          </p:cNvPr>
          <p:cNvGrpSpPr/>
          <p:nvPr/>
        </p:nvGrpSpPr>
        <p:grpSpPr>
          <a:xfrm>
            <a:off x="5284470" y="3133548"/>
            <a:ext cx="1958486" cy="1675093"/>
            <a:chOff x="5284470" y="3133548"/>
            <a:chExt cx="1958486" cy="1675093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034FDC7C-6B4F-46E7-A086-FAFC1A528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4522445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8CBA17B-8B23-4133-A420-BE8D0CFC4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3339777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3FCED49-52D0-45C4-82C1-0F921CE0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3339777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EFBB158E-B02A-418A-96A6-367B64C3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133548"/>
              <a:ext cx="549948" cy="412461"/>
            </a:xfrm>
            <a:custGeom>
              <a:avLst/>
              <a:gdLst>
                <a:gd name="T0" fmla="*/ 392 w 392"/>
                <a:gd name="T1" fmla="*/ 224 h 294"/>
                <a:gd name="T2" fmla="*/ 196 w 392"/>
                <a:gd name="T3" fmla="*/ 294 h 294"/>
                <a:gd name="T4" fmla="*/ 0 w 392"/>
                <a:gd name="T5" fmla="*/ 224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4"/>
                  </a:moveTo>
                  <a:lnTo>
                    <a:pt x="196" y="294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8476FBE7-8D43-4FF3-B03D-FF43DE998A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8376" y="3935752"/>
              <a:ext cx="441326" cy="404134"/>
              <a:chOff x="4183" y="2525"/>
              <a:chExt cx="178" cy="163"/>
            </a:xfrm>
          </p:grpSpPr>
          <p:sp>
            <p:nvSpPr>
              <p:cNvPr id="98" name="Oval 64">
                <a:extLst>
                  <a:ext uri="{FF2B5EF4-FFF2-40B4-BE49-F238E27FC236}">
                    <a16:creationId xmlns:a16="http://schemas.microsoft.com/office/drawing/2014/main" id="{500B300D-F8FE-4498-9B87-7C229EA3A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525"/>
                <a:ext cx="77" cy="78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EEE9B80F-3D3A-4011-A6AA-958A75D68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2544"/>
                <a:ext cx="15" cy="28"/>
              </a:xfrm>
              <a:custGeom>
                <a:avLst/>
                <a:gdLst>
                  <a:gd name="T0" fmla="*/ 15 w 15"/>
                  <a:gd name="T1" fmla="*/ 28 h 28"/>
                  <a:gd name="T2" fmla="*/ 0 w 15"/>
                  <a:gd name="T3" fmla="*/ 28 h 28"/>
                  <a:gd name="T4" fmla="*/ 0 w 15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5" y="28"/>
                    </a:moveTo>
                    <a:lnTo>
                      <a:pt x="0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81E6FDB6-12E2-45A2-BDD6-847A5DB1C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2618"/>
                <a:ext cx="54" cy="55"/>
              </a:xfrm>
              <a:custGeom>
                <a:avLst/>
                <a:gdLst>
                  <a:gd name="T0" fmla="*/ 0 w 54"/>
                  <a:gd name="T1" fmla="*/ 0 h 55"/>
                  <a:gd name="T2" fmla="*/ 35 w 54"/>
                  <a:gd name="T3" fmla="*/ 0 h 55"/>
                  <a:gd name="T4" fmla="*/ 54 w 54"/>
                  <a:gd name="T5" fmla="*/ 31 h 55"/>
                  <a:gd name="T6" fmla="*/ 54 w 54"/>
                  <a:gd name="T7" fmla="*/ 55 h 55"/>
                  <a:gd name="T8" fmla="*/ 35 w 54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5">
                    <a:moveTo>
                      <a:pt x="0" y="0"/>
                    </a:moveTo>
                    <a:lnTo>
                      <a:pt x="35" y="0"/>
                    </a:lnTo>
                    <a:lnTo>
                      <a:pt x="54" y="31"/>
                    </a:lnTo>
                    <a:lnTo>
                      <a:pt x="54" y="55"/>
                    </a:lnTo>
                    <a:lnTo>
                      <a:pt x="35" y="55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3" name="Oval 69">
                <a:extLst>
                  <a:ext uri="{FF2B5EF4-FFF2-40B4-BE49-F238E27FC236}">
                    <a16:creationId xmlns:a16="http://schemas.microsoft.com/office/drawing/2014/main" id="{A22CEDA4-61B7-4CCF-B92D-37D74C488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2665"/>
                <a:ext cx="23" cy="23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4" name="Oval 70">
                <a:extLst>
                  <a:ext uri="{FF2B5EF4-FFF2-40B4-BE49-F238E27FC236}">
                    <a16:creationId xmlns:a16="http://schemas.microsoft.com/office/drawing/2014/main" id="{873F8AB9-7AFA-4ED4-BBC3-97CE2CD3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" y="2665"/>
                <a:ext cx="23" cy="23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5" name="Line 71">
                <a:extLst>
                  <a:ext uri="{FF2B5EF4-FFF2-40B4-BE49-F238E27FC236}">
                    <a16:creationId xmlns:a16="http://schemas.microsoft.com/office/drawing/2014/main" id="{6279D93C-2632-4A8A-B8D6-DB6E18FDB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2634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6" name="Line 72">
                <a:extLst>
                  <a:ext uri="{FF2B5EF4-FFF2-40B4-BE49-F238E27FC236}">
                    <a16:creationId xmlns:a16="http://schemas.microsoft.com/office/drawing/2014/main" id="{D8D9A046-E034-4630-B2EB-575F8AF64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2649"/>
                <a:ext cx="11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7" name="Line 73">
                <a:extLst>
                  <a:ext uri="{FF2B5EF4-FFF2-40B4-BE49-F238E27FC236}">
                    <a16:creationId xmlns:a16="http://schemas.microsoft.com/office/drawing/2014/main" id="{6F2B25C1-0C88-4425-AFD0-0B27D3BB0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2" y="2665"/>
                <a:ext cx="4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9" name="Line 75">
                <a:extLst>
                  <a:ext uri="{FF2B5EF4-FFF2-40B4-BE49-F238E27FC236}">
                    <a16:creationId xmlns:a16="http://schemas.microsoft.com/office/drawing/2014/main" id="{17B34408-A487-48EA-A0D3-97B4FA514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2673"/>
                <a:ext cx="12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2F97327-C5ED-468B-9F73-E3BEC75E9015}"/>
                </a:ext>
              </a:extLst>
            </p:cNvPr>
            <p:cNvSpPr txBox="1"/>
            <p:nvPr/>
          </p:nvSpPr>
          <p:spPr>
            <a:xfrm>
              <a:off x="5450293" y="4042538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244FBF-802B-4D71-9691-E1B3E0609BC0}"/>
              </a:ext>
            </a:extLst>
          </p:cNvPr>
          <p:cNvGrpSpPr/>
          <p:nvPr/>
        </p:nvGrpSpPr>
        <p:grpSpPr>
          <a:xfrm>
            <a:off x="5284470" y="1743247"/>
            <a:ext cx="1958486" cy="1675094"/>
            <a:chOff x="5284470" y="1743247"/>
            <a:chExt cx="1958486" cy="1675094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ED3E96C1-86F0-46AE-A572-412A0DB8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133548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0C020B95-108F-440E-A6B4-91EED611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1949477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B17BB75-726A-4C51-B2A9-D5755553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1949477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C54D50A-B0EB-4F2E-B7DB-B8A11102B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1743247"/>
              <a:ext cx="549948" cy="412461"/>
            </a:xfrm>
            <a:custGeom>
              <a:avLst/>
              <a:gdLst>
                <a:gd name="T0" fmla="*/ 392 w 392"/>
                <a:gd name="T1" fmla="*/ 224 h 294"/>
                <a:gd name="T2" fmla="*/ 196 w 392"/>
                <a:gd name="T3" fmla="*/ 294 h 294"/>
                <a:gd name="T4" fmla="*/ 0 w 392"/>
                <a:gd name="T5" fmla="*/ 224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4"/>
                  </a:moveTo>
                  <a:lnTo>
                    <a:pt x="196" y="294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83" name="Group 50">
              <a:extLst>
                <a:ext uri="{FF2B5EF4-FFF2-40B4-BE49-F238E27FC236}">
                  <a16:creationId xmlns:a16="http://schemas.microsoft.com/office/drawing/2014/main" id="{7F0BFDCE-51E7-45A8-9374-EF0BA28F36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38293" y="2533650"/>
              <a:ext cx="421492" cy="441326"/>
              <a:chOff x="4196" y="1646"/>
              <a:chExt cx="170" cy="178"/>
            </a:xfrm>
          </p:grpSpPr>
          <p:sp>
            <p:nvSpPr>
              <p:cNvPr id="85" name="Rectangle 51">
                <a:extLst>
                  <a:ext uri="{FF2B5EF4-FFF2-40B4-BE49-F238E27FC236}">
                    <a16:creationId xmlns:a16="http://schemas.microsoft.com/office/drawing/2014/main" id="{E5C194E3-288C-4B81-92AC-4302D3379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6" y="1646"/>
                <a:ext cx="170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6" name="Line 52">
                <a:extLst>
                  <a:ext uri="{FF2B5EF4-FFF2-40B4-BE49-F238E27FC236}">
                    <a16:creationId xmlns:a16="http://schemas.microsoft.com/office/drawing/2014/main" id="{71EF89DB-AACC-463C-854F-383A7FF52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6" y="1778"/>
                <a:ext cx="170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7" name="Rectangle 53">
                <a:extLst>
                  <a:ext uri="{FF2B5EF4-FFF2-40B4-BE49-F238E27FC236}">
                    <a16:creationId xmlns:a16="http://schemas.microsoft.com/office/drawing/2014/main" id="{BC39E218-892F-4557-8A00-2F9186B6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1669"/>
                <a:ext cx="140" cy="109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8" name="Line 54">
                <a:extLst>
                  <a:ext uri="{FF2B5EF4-FFF2-40B4-BE49-F238E27FC236}">
                    <a16:creationId xmlns:a16="http://schemas.microsoft.com/office/drawing/2014/main" id="{92DE1BA8-DEE2-4FEA-A970-9913D7F85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1" y="1778"/>
                <a:ext cx="0" cy="23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9" name="Oval 55">
                <a:extLst>
                  <a:ext uri="{FF2B5EF4-FFF2-40B4-BE49-F238E27FC236}">
                    <a16:creationId xmlns:a16="http://schemas.microsoft.com/office/drawing/2014/main" id="{52E96FE6-E18D-4351-A563-058479E4F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" y="1801"/>
                <a:ext cx="24" cy="23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0" name="Rectangle 56">
                <a:extLst>
                  <a:ext uri="{FF2B5EF4-FFF2-40B4-BE49-F238E27FC236}">
                    <a16:creationId xmlns:a16="http://schemas.microsoft.com/office/drawing/2014/main" id="{CD3F6AE4-0CA9-4817-A5C2-F7321DC32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" y="1731"/>
                <a:ext cx="16" cy="31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1" name="Rectangle 57">
                <a:extLst>
                  <a:ext uri="{FF2B5EF4-FFF2-40B4-BE49-F238E27FC236}">
                    <a16:creationId xmlns:a16="http://schemas.microsoft.com/office/drawing/2014/main" id="{E457CA79-49F1-400F-980B-86712E76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1692"/>
                <a:ext cx="15" cy="7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91BCD373-C3BD-42CF-8B86-EFEB3B494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" y="1692"/>
                <a:ext cx="27" cy="53"/>
              </a:xfrm>
              <a:custGeom>
                <a:avLst/>
                <a:gdLst>
                  <a:gd name="T0" fmla="*/ 0 w 14"/>
                  <a:gd name="T1" fmla="*/ 21 h 27"/>
                  <a:gd name="T2" fmla="*/ 7 w 14"/>
                  <a:gd name="T3" fmla="*/ 27 h 27"/>
                  <a:gd name="T4" fmla="*/ 14 w 14"/>
                  <a:gd name="T5" fmla="*/ 21 h 27"/>
                  <a:gd name="T6" fmla="*/ 7 w 14"/>
                  <a:gd name="T7" fmla="*/ 14 h 27"/>
                  <a:gd name="T8" fmla="*/ 0 w 14"/>
                  <a:gd name="T9" fmla="*/ 7 h 27"/>
                  <a:gd name="T10" fmla="*/ 7 w 14"/>
                  <a:gd name="T11" fmla="*/ 0 h 27"/>
                  <a:gd name="T12" fmla="*/ 14 w 14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7">
                    <a:moveTo>
                      <a:pt x="0" y="21"/>
                    </a:moveTo>
                    <a:cubicBezTo>
                      <a:pt x="0" y="24"/>
                      <a:pt x="3" y="27"/>
                      <a:pt x="7" y="27"/>
                    </a:cubicBezTo>
                    <a:cubicBezTo>
                      <a:pt x="11" y="27"/>
                      <a:pt x="14" y="24"/>
                      <a:pt x="14" y="21"/>
                    </a:cubicBezTo>
                    <a:cubicBezTo>
                      <a:pt x="14" y="17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4"/>
                      <a:pt x="14" y="7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3" name="Line 59">
                <a:extLst>
                  <a:ext uri="{FF2B5EF4-FFF2-40B4-BE49-F238E27FC236}">
                    <a16:creationId xmlns:a16="http://schemas.microsoft.com/office/drawing/2014/main" id="{C2104AF3-C1AE-42F7-9546-B9F7763DF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1745"/>
                <a:ext cx="0" cy="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4" name="Line 60">
                <a:extLst>
                  <a:ext uri="{FF2B5EF4-FFF2-40B4-BE49-F238E27FC236}">
                    <a16:creationId xmlns:a16="http://schemas.microsoft.com/office/drawing/2014/main" id="{D20F420C-57EE-4077-ACB5-63063A95E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1685"/>
                <a:ext cx="0" cy="7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F8D01F1-697C-4536-9CDD-BA15714FA9E2}"/>
                </a:ext>
              </a:extLst>
            </p:cNvPr>
            <p:cNvSpPr txBox="1"/>
            <p:nvPr/>
          </p:nvSpPr>
          <p:spPr>
            <a:xfrm>
              <a:off x="5450293" y="2587286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1D304DF-846D-48CE-A95D-6ED4471D85C4}"/>
              </a:ext>
            </a:extLst>
          </p:cNvPr>
          <p:cNvSpPr/>
          <p:nvPr/>
        </p:nvSpPr>
        <p:spPr>
          <a:xfrm>
            <a:off x="7242956" y="559176"/>
            <a:ext cx="4415643" cy="111672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73E776-89C0-4834-8C2C-ED5BBA2F44DF}"/>
              </a:ext>
            </a:extLst>
          </p:cNvPr>
          <p:cNvSpPr/>
          <p:nvPr/>
        </p:nvSpPr>
        <p:spPr>
          <a:xfrm>
            <a:off x="7242956" y="1949477"/>
            <a:ext cx="4415643" cy="111672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53F172-7A76-4339-ABB4-EAE442C77A81}"/>
              </a:ext>
            </a:extLst>
          </p:cNvPr>
          <p:cNvSpPr/>
          <p:nvPr/>
        </p:nvSpPr>
        <p:spPr>
          <a:xfrm>
            <a:off x="7242956" y="3339777"/>
            <a:ext cx="4415643" cy="111672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F520A9-B753-48E0-81F2-C26A3DF82030}"/>
              </a:ext>
            </a:extLst>
          </p:cNvPr>
          <p:cNvSpPr/>
          <p:nvPr/>
        </p:nvSpPr>
        <p:spPr>
          <a:xfrm>
            <a:off x="7242956" y="4728675"/>
            <a:ext cx="4415643" cy="111672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77D38D-C1B7-4434-8952-F3E245699616}"/>
              </a:ext>
            </a:extLst>
          </p:cNvPr>
          <p:cNvGrpSpPr/>
          <p:nvPr/>
        </p:nvGrpSpPr>
        <p:grpSpPr>
          <a:xfrm>
            <a:off x="5284470" y="352946"/>
            <a:ext cx="1958486" cy="1675094"/>
            <a:chOff x="5284470" y="352946"/>
            <a:chExt cx="1958486" cy="167509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BC0D4C2-E679-4BC3-817C-D123DB03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1743247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AB4F8F0B-E1A4-4D71-A856-A9BF3278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559176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B7BC5CA-D3E5-463F-96FF-945699AB0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559176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0DF3AF17-4056-460F-A573-B146E14AB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52946"/>
              <a:ext cx="549948" cy="412461"/>
            </a:xfrm>
            <a:custGeom>
              <a:avLst/>
              <a:gdLst>
                <a:gd name="T0" fmla="*/ 392 w 392"/>
                <a:gd name="T1" fmla="*/ 225 h 294"/>
                <a:gd name="T2" fmla="*/ 196 w 392"/>
                <a:gd name="T3" fmla="*/ 294 h 294"/>
                <a:gd name="T4" fmla="*/ 0 w 392"/>
                <a:gd name="T5" fmla="*/ 225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5"/>
                  </a:moveTo>
                  <a:lnTo>
                    <a:pt x="196" y="294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8BE02256-D5A2-4607-AFDA-B5D72FEB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52946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65" name="Group 32">
              <a:extLst>
                <a:ext uri="{FF2B5EF4-FFF2-40B4-BE49-F238E27FC236}">
                  <a16:creationId xmlns:a16="http://schemas.microsoft.com/office/drawing/2014/main" id="{6506B24B-0778-40E9-9CEF-30DE379A13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8376" y="1073150"/>
              <a:ext cx="441326" cy="441326"/>
              <a:chOff x="4164" y="726"/>
              <a:chExt cx="178" cy="178"/>
            </a:xfrm>
          </p:grpSpPr>
          <p:sp>
            <p:nvSpPr>
              <p:cNvPr id="67" name="Line 33">
                <a:extLst>
                  <a:ext uri="{FF2B5EF4-FFF2-40B4-BE49-F238E27FC236}">
                    <a16:creationId xmlns:a16="http://schemas.microsoft.com/office/drawing/2014/main" id="{BA065574-EF8D-4EC6-AE35-10E9668D8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92" y="753"/>
                <a:ext cx="23" cy="2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8" name="Oval 34">
                <a:extLst>
                  <a:ext uri="{FF2B5EF4-FFF2-40B4-BE49-F238E27FC236}">
                    <a16:creationId xmlns:a16="http://schemas.microsoft.com/office/drawing/2014/main" id="{D3CDA3B4-D4C5-4FF7-97C5-88EC670AC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72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9" name="Line 35">
                <a:extLst>
                  <a:ext uri="{FF2B5EF4-FFF2-40B4-BE49-F238E27FC236}">
                    <a16:creationId xmlns:a16="http://schemas.microsoft.com/office/drawing/2014/main" id="{B369BC38-4F44-4A4A-949A-49B12965F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862"/>
                <a:ext cx="15" cy="1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0" name="Oval 36">
                <a:extLst>
                  <a:ext uri="{FF2B5EF4-FFF2-40B4-BE49-F238E27FC236}">
                    <a16:creationId xmlns:a16="http://schemas.microsoft.com/office/drawing/2014/main" id="{7BE9330B-C3B7-442F-A37E-1E92380A8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873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1" name="Line 37">
                <a:extLst>
                  <a:ext uri="{FF2B5EF4-FFF2-40B4-BE49-F238E27FC236}">
                    <a16:creationId xmlns:a16="http://schemas.microsoft.com/office/drawing/2014/main" id="{0EF805E5-4AC2-4F6C-887B-8AF6C950E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91" y="753"/>
                <a:ext cx="23" cy="2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2" name="Oval 38">
                <a:extLst>
                  <a:ext uri="{FF2B5EF4-FFF2-40B4-BE49-F238E27FC236}">
                    <a16:creationId xmlns:a16="http://schemas.microsoft.com/office/drawing/2014/main" id="{EF126E68-A5A3-4D2B-B148-155ED4186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72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84A7310D-A946-4F94-A612-8F3CC3477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1" y="862"/>
                <a:ext cx="16" cy="1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4" name="Oval 40">
                <a:extLst>
                  <a:ext uri="{FF2B5EF4-FFF2-40B4-BE49-F238E27FC236}">
                    <a16:creationId xmlns:a16="http://schemas.microsoft.com/office/drawing/2014/main" id="{2DC3CFBC-02A1-4EE6-9350-10CC45885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873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5" name="Line 41">
                <a:extLst>
                  <a:ext uri="{FF2B5EF4-FFF2-40B4-BE49-F238E27FC236}">
                    <a16:creationId xmlns:a16="http://schemas.microsoft.com/office/drawing/2014/main" id="{5F57E634-FF7C-449B-B1FF-FB66E60FA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811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6" name="Oval 42">
                <a:extLst>
                  <a:ext uri="{FF2B5EF4-FFF2-40B4-BE49-F238E27FC236}">
                    <a16:creationId xmlns:a16="http://schemas.microsoft.com/office/drawing/2014/main" id="{0B02C0AD-196F-4619-8971-0F4A60E54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79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477FA670-15AA-4817-B6CA-C7BFDFBC1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811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8" name="Oval 44">
                <a:extLst>
                  <a:ext uri="{FF2B5EF4-FFF2-40B4-BE49-F238E27FC236}">
                    <a16:creationId xmlns:a16="http://schemas.microsoft.com/office/drawing/2014/main" id="{DA69016C-91F1-45D7-8E45-66AD43FE8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79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9CEEF3E7-1ABF-4101-9AF4-8F3EBCAC2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788"/>
                <a:ext cx="28" cy="52"/>
              </a:xfrm>
              <a:custGeom>
                <a:avLst/>
                <a:gdLst>
                  <a:gd name="T0" fmla="*/ 0 w 14"/>
                  <a:gd name="T1" fmla="*/ 21 h 27"/>
                  <a:gd name="T2" fmla="*/ 7 w 14"/>
                  <a:gd name="T3" fmla="*/ 27 h 27"/>
                  <a:gd name="T4" fmla="*/ 14 w 14"/>
                  <a:gd name="T5" fmla="*/ 21 h 27"/>
                  <a:gd name="T6" fmla="*/ 7 w 14"/>
                  <a:gd name="T7" fmla="*/ 14 h 27"/>
                  <a:gd name="T8" fmla="*/ 0 w 14"/>
                  <a:gd name="T9" fmla="*/ 7 h 27"/>
                  <a:gd name="T10" fmla="*/ 7 w 14"/>
                  <a:gd name="T11" fmla="*/ 0 h 27"/>
                  <a:gd name="T12" fmla="*/ 14 w 14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7">
                    <a:moveTo>
                      <a:pt x="0" y="21"/>
                    </a:moveTo>
                    <a:cubicBezTo>
                      <a:pt x="0" y="24"/>
                      <a:pt x="3" y="27"/>
                      <a:pt x="7" y="27"/>
                    </a:cubicBezTo>
                    <a:cubicBezTo>
                      <a:pt x="11" y="27"/>
                      <a:pt x="14" y="24"/>
                      <a:pt x="14" y="21"/>
                    </a:cubicBezTo>
                    <a:cubicBezTo>
                      <a:pt x="14" y="17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4"/>
                      <a:pt x="14" y="7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0" name="Line 46">
                <a:extLst>
                  <a:ext uri="{FF2B5EF4-FFF2-40B4-BE49-F238E27FC236}">
                    <a16:creationId xmlns:a16="http://schemas.microsoft.com/office/drawing/2014/main" id="{DA067920-9726-455F-A24C-81B7788B5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840"/>
                <a:ext cx="0" cy="1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1" name="Line 47">
                <a:extLst>
                  <a:ext uri="{FF2B5EF4-FFF2-40B4-BE49-F238E27FC236}">
                    <a16:creationId xmlns:a16="http://schemas.microsoft.com/office/drawing/2014/main" id="{22A024FA-F1AA-4BBB-AB6D-9B668542E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780"/>
                <a:ext cx="0" cy="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770C7E-09DA-4310-8B3A-66E3B1F8C014}"/>
                </a:ext>
              </a:extLst>
            </p:cNvPr>
            <p:cNvSpPr txBox="1"/>
            <p:nvPr/>
          </p:nvSpPr>
          <p:spPr>
            <a:xfrm>
              <a:off x="5450293" y="1142140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68BCBFF-EE35-470A-AC10-680640CD0B60}"/>
              </a:ext>
            </a:extLst>
          </p:cNvPr>
          <p:cNvSpPr txBox="1"/>
          <p:nvPr/>
        </p:nvSpPr>
        <p:spPr>
          <a:xfrm>
            <a:off x="7419581" y="2138684"/>
            <a:ext cx="4062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solidFill>
                  <a:srgbClr val="002060"/>
                </a:solidFill>
              </a:rPr>
              <a:t>Customer segmentation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08745E1-956F-4861-B899-85D1D5D28CB1}"/>
              </a:ext>
            </a:extLst>
          </p:cNvPr>
          <p:cNvSpPr txBox="1"/>
          <p:nvPr/>
        </p:nvSpPr>
        <p:spPr>
          <a:xfrm>
            <a:off x="7419581" y="3528984"/>
            <a:ext cx="4062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solidFill>
                  <a:srgbClr val="002060"/>
                </a:solidFill>
              </a:rPr>
              <a:t>Collaborative filtering </a:t>
            </a:r>
          </a:p>
        </p:txBody>
      </p:sp>
      <p:grpSp>
        <p:nvGrpSpPr>
          <p:cNvPr id="58" name="Group 25">
            <a:extLst>
              <a:ext uri="{FF2B5EF4-FFF2-40B4-BE49-F238E27FC236}">
                <a16:creationId xmlns:a16="http://schemas.microsoft.com/office/drawing/2014/main" id="{7B899C7E-910B-49D1-83DF-1E67E2A47A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75" y="2929555"/>
            <a:ext cx="708025" cy="708025"/>
            <a:chOff x="406" y="2585"/>
            <a:chExt cx="178" cy="178"/>
          </a:xfrm>
        </p:grpSpPr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7419E363-7332-4BDC-8CE6-672FAFA8B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2678"/>
              <a:ext cx="46" cy="46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5120608-8D09-409D-AFDF-CA15B8D9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2639"/>
              <a:ext cx="124" cy="124"/>
            </a:xfrm>
            <a:custGeom>
              <a:avLst/>
              <a:gdLst>
                <a:gd name="T0" fmla="*/ 57 w 64"/>
                <a:gd name="T1" fmla="*/ 27 h 64"/>
                <a:gd name="T2" fmla="*/ 64 w 64"/>
                <a:gd name="T3" fmla="*/ 23 h 64"/>
                <a:gd name="T4" fmla="*/ 56 w 64"/>
                <a:gd name="T5" fmla="*/ 9 h 64"/>
                <a:gd name="T6" fmla="*/ 49 w 64"/>
                <a:gd name="T7" fmla="*/ 13 h 64"/>
                <a:gd name="T8" fmla="*/ 40 w 64"/>
                <a:gd name="T9" fmla="*/ 7 h 64"/>
                <a:gd name="T10" fmla="*/ 40 w 64"/>
                <a:gd name="T11" fmla="*/ 0 h 64"/>
                <a:gd name="T12" fmla="*/ 24 w 64"/>
                <a:gd name="T13" fmla="*/ 0 h 64"/>
                <a:gd name="T14" fmla="*/ 24 w 64"/>
                <a:gd name="T15" fmla="*/ 7 h 64"/>
                <a:gd name="T16" fmla="*/ 15 w 64"/>
                <a:gd name="T17" fmla="*/ 13 h 64"/>
                <a:gd name="T18" fmla="*/ 8 w 64"/>
                <a:gd name="T19" fmla="*/ 9 h 64"/>
                <a:gd name="T20" fmla="*/ 0 w 64"/>
                <a:gd name="T21" fmla="*/ 23 h 64"/>
                <a:gd name="T22" fmla="*/ 7 w 64"/>
                <a:gd name="T23" fmla="*/ 27 h 64"/>
                <a:gd name="T24" fmla="*/ 7 w 64"/>
                <a:gd name="T25" fmla="*/ 37 h 64"/>
                <a:gd name="T26" fmla="*/ 0 w 64"/>
                <a:gd name="T27" fmla="*/ 41 h 64"/>
                <a:gd name="T28" fmla="*/ 8 w 64"/>
                <a:gd name="T29" fmla="*/ 55 h 64"/>
                <a:gd name="T30" fmla="*/ 15 w 64"/>
                <a:gd name="T31" fmla="*/ 51 h 64"/>
                <a:gd name="T32" fmla="*/ 24 w 64"/>
                <a:gd name="T33" fmla="*/ 57 h 64"/>
                <a:gd name="T34" fmla="*/ 24 w 64"/>
                <a:gd name="T35" fmla="*/ 64 h 64"/>
                <a:gd name="T36" fmla="*/ 40 w 64"/>
                <a:gd name="T37" fmla="*/ 64 h 64"/>
                <a:gd name="T38" fmla="*/ 40 w 64"/>
                <a:gd name="T39" fmla="*/ 57 h 64"/>
                <a:gd name="T40" fmla="*/ 49 w 64"/>
                <a:gd name="T41" fmla="*/ 51 h 64"/>
                <a:gd name="T42" fmla="*/ 56 w 64"/>
                <a:gd name="T43" fmla="*/ 55 h 64"/>
                <a:gd name="T44" fmla="*/ 64 w 64"/>
                <a:gd name="T45" fmla="*/ 41 h 64"/>
                <a:gd name="T46" fmla="*/ 57 w 64"/>
                <a:gd name="T47" fmla="*/ 37 h 64"/>
                <a:gd name="T48" fmla="*/ 57 w 64"/>
                <a:gd name="T49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4">
                  <a:moveTo>
                    <a:pt x="57" y="27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0"/>
                    <a:pt x="43" y="8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8"/>
                    <a:pt x="17" y="10"/>
                    <a:pt x="15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30"/>
                    <a:pt x="6" y="34"/>
                    <a:pt x="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4"/>
                    <a:pt x="21" y="56"/>
                    <a:pt x="24" y="5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7" y="54"/>
                    <a:pt x="49" y="51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8" y="34"/>
                    <a:pt x="58" y="30"/>
                    <a:pt x="57" y="27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7BCF337A-001A-4645-982F-FC5F8536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2608"/>
              <a:ext cx="23" cy="23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C0B58051-9658-43E9-8C1C-DB87702C8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2585"/>
              <a:ext cx="70" cy="70"/>
            </a:xfrm>
            <a:custGeom>
              <a:avLst/>
              <a:gdLst>
                <a:gd name="T0" fmla="*/ 32 w 36"/>
                <a:gd name="T1" fmla="*/ 15 h 36"/>
                <a:gd name="T2" fmla="*/ 36 w 36"/>
                <a:gd name="T3" fmla="*/ 12 h 36"/>
                <a:gd name="T4" fmla="*/ 32 w 36"/>
                <a:gd name="T5" fmla="*/ 6 h 36"/>
                <a:gd name="T6" fmla="*/ 28 w 36"/>
                <a:gd name="T7" fmla="*/ 8 h 36"/>
                <a:gd name="T8" fmla="*/ 22 w 36"/>
                <a:gd name="T9" fmla="*/ 5 h 36"/>
                <a:gd name="T10" fmla="*/ 22 w 36"/>
                <a:gd name="T11" fmla="*/ 0 h 36"/>
                <a:gd name="T12" fmla="*/ 14 w 36"/>
                <a:gd name="T13" fmla="*/ 0 h 36"/>
                <a:gd name="T14" fmla="*/ 14 w 36"/>
                <a:gd name="T15" fmla="*/ 5 h 36"/>
                <a:gd name="T16" fmla="*/ 8 w 36"/>
                <a:gd name="T17" fmla="*/ 8 h 36"/>
                <a:gd name="T18" fmla="*/ 4 w 36"/>
                <a:gd name="T19" fmla="*/ 6 h 36"/>
                <a:gd name="T20" fmla="*/ 0 w 36"/>
                <a:gd name="T21" fmla="*/ 12 h 36"/>
                <a:gd name="T22" fmla="*/ 4 w 36"/>
                <a:gd name="T23" fmla="*/ 15 h 36"/>
                <a:gd name="T24" fmla="*/ 4 w 36"/>
                <a:gd name="T25" fmla="*/ 21 h 36"/>
                <a:gd name="T26" fmla="*/ 0 w 36"/>
                <a:gd name="T27" fmla="*/ 24 h 36"/>
                <a:gd name="T28" fmla="*/ 4 w 36"/>
                <a:gd name="T29" fmla="*/ 30 h 36"/>
                <a:gd name="T30" fmla="*/ 8 w 36"/>
                <a:gd name="T31" fmla="*/ 28 h 36"/>
                <a:gd name="T32" fmla="*/ 14 w 36"/>
                <a:gd name="T33" fmla="*/ 31 h 36"/>
                <a:gd name="T34" fmla="*/ 14 w 36"/>
                <a:gd name="T35" fmla="*/ 36 h 36"/>
                <a:gd name="T36" fmla="*/ 22 w 36"/>
                <a:gd name="T37" fmla="*/ 36 h 36"/>
                <a:gd name="T38" fmla="*/ 22 w 36"/>
                <a:gd name="T39" fmla="*/ 31 h 36"/>
                <a:gd name="T40" fmla="*/ 28 w 36"/>
                <a:gd name="T41" fmla="*/ 28 h 36"/>
                <a:gd name="T42" fmla="*/ 32 w 36"/>
                <a:gd name="T43" fmla="*/ 30 h 36"/>
                <a:gd name="T44" fmla="*/ 36 w 36"/>
                <a:gd name="T45" fmla="*/ 24 h 36"/>
                <a:gd name="T46" fmla="*/ 32 w 36"/>
                <a:gd name="T47" fmla="*/ 21 h 36"/>
                <a:gd name="T48" fmla="*/ 32 w 36"/>
                <a:gd name="T4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2" y="15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8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7"/>
                    <a:pt x="4" y="19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8" y="2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9"/>
                    <a:pt x="32" y="17"/>
                    <a:pt x="32" y="15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686279E-1CE1-49E5-8781-F5DFF6A420F2}"/>
              </a:ext>
            </a:extLst>
          </p:cNvPr>
          <p:cNvSpPr/>
          <p:nvPr/>
        </p:nvSpPr>
        <p:spPr>
          <a:xfrm>
            <a:off x="5281607" y="352946"/>
            <a:ext cx="976379" cy="604725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F26447-CE4A-4E6D-9B57-0D6653A6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EC2A-C531-44D5-BB73-CDBA7B3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72A5216-8CCF-426B-A26C-B0108533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3350"/>
            <a:ext cx="2336800" cy="4016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9AD4054-D3BE-4175-A04A-0D85AF13CE9A}"/>
              </a:ext>
            </a:extLst>
          </p:cNvPr>
          <p:cNvSpPr txBox="1"/>
          <p:nvPr/>
        </p:nvSpPr>
        <p:spPr>
          <a:xfrm>
            <a:off x="7419581" y="760943"/>
            <a:ext cx="4062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solidFill>
                  <a:srgbClr val="002060"/>
                </a:solidFill>
              </a:rPr>
              <a:t>RFM Analysis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61667C-8E87-4B14-97E9-48F8F98FACE8}"/>
              </a:ext>
            </a:extLst>
          </p:cNvPr>
          <p:cNvSpPr txBox="1"/>
          <p:nvPr/>
        </p:nvSpPr>
        <p:spPr>
          <a:xfrm>
            <a:off x="7419580" y="4851484"/>
            <a:ext cx="4062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solidFill>
                  <a:srgbClr val="002060"/>
                </a:solidFill>
              </a:rPr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6257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141" grpId="0"/>
      <p:bldP spid="144" grpId="0"/>
      <p:bldP spid="112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4779765" y="175987"/>
            <a:ext cx="7265818" cy="6934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E349B4-D43A-462B-B9A8-B7CE9DC34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456" y="0"/>
            <a:ext cx="2583543" cy="44404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420B2-7CB8-4922-AF9A-038C7CBF2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5" y="970747"/>
            <a:ext cx="4245429" cy="2548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11BA1D-AA96-4741-BF02-194634DE6312}"/>
              </a:ext>
            </a:extLst>
          </p:cNvPr>
          <p:cNvSpPr/>
          <p:nvPr/>
        </p:nvSpPr>
        <p:spPr>
          <a:xfrm>
            <a:off x="134340" y="3784249"/>
            <a:ext cx="44936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Customer segmentation technique that uses past </a:t>
            </a:r>
            <a:r>
              <a:rPr lang="en-US" sz="1500" b="1" dirty="0">
                <a:solidFill>
                  <a:srgbClr val="002060"/>
                </a:solidFill>
              </a:rPr>
              <a:t>purchase behavior </a:t>
            </a:r>
            <a:r>
              <a:rPr lang="en-US" sz="1500" dirty="0">
                <a:solidFill>
                  <a:srgbClr val="002060"/>
                </a:solidFill>
              </a:rPr>
              <a:t>to divide customers into groups.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2060"/>
                </a:solidFill>
              </a:rPr>
              <a:t>an effective way to </a:t>
            </a:r>
            <a:r>
              <a:rPr lang="en-IN" sz="1500" b="1" dirty="0">
                <a:solidFill>
                  <a:srgbClr val="002060"/>
                </a:solidFill>
              </a:rPr>
              <a:t>optimize your marketing</a:t>
            </a:r>
            <a:r>
              <a:rPr lang="en-IN" sz="1500" dirty="0">
                <a:solidFill>
                  <a:srgbClr val="002060"/>
                </a:solidFill>
              </a:rPr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2060"/>
                </a:solidFill>
              </a:rPr>
              <a:t>Divides the Customers using percentile ranking based on Amount and Frequency of their purchase</a:t>
            </a:r>
            <a:endParaRPr lang="en-US" sz="1500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049BB1-ADA6-4E9A-B1FB-7FD7C1539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829" y="970747"/>
            <a:ext cx="4340769" cy="25480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C053B5-7517-4E30-A5A0-04BA6AFA4A74}"/>
              </a:ext>
            </a:extLst>
          </p:cNvPr>
          <p:cNvSpPr/>
          <p:nvPr/>
        </p:nvSpPr>
        <p:spPr>
          <a:xfrm>
            <a:off x="5166287" y="3778423"/>
            <a:ext cx="666243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1500" b="1" dirty="0">
                <a:solidFill>
                  <a:srgbClr val="002060"/>
                </a:solidFill>
              </a:rPr>
              <a:t>A customer who:</a:t>
            </a:r>
            <a:endParaRPr lang="en-IN" sz="1500" b="1" dirty="0">
              <a:solidFill>
                <a:srgbClr val="002060"/>
              </a:solidFill>
            </a:endParaRPr>
          </a:p>
          <a:p>
            <a:pPr marL="342900" lvl="0" indent="-342900" algn="just" fontAlgn="base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is within the group who purchased </a:t>
            </a:r>
            <a:r>
              <a:rPr lang="en-US" sz="1500" b="1" dirty="0">
                <a:solidFill>
                  <a:srgbClr val="002060"/>
                </a:solidFill>
              </a:rPr>
              <a:t>most</a:t>
            </a:r>
            <a:r>
              <a:rPr lang="en-US" sz="1500" dirty="0">
                <a:solidFill>
                  <a:srgbClr val="002060"/>
                </a:solidFill>
              </a:rPr>
              <a:t> </a:t>
            </a:r>
            <a:r>
              <a:rPr lang="en-US" sz="1500" b="1" dirty="0">
                <a:solidFill>
                  <a:srgbClr val="002060"/>
                </a:solidFill>
              </a:rPr>
              <a:t>quantity</a:t>
            </a:r>
            <a:r>
              <a:rPr lang="en-US" sz="1500" dirty="0">
                <a:solidFill>
                  <a:srgbClr val="002060"/>
                </a:solidFill>
              </a:rPr>
              <a:t> (F=5)</a:t>
            </a:r>
          </a:p>
          <a:p>
            <a:pPr lvl="0" algn="just" fontAlgn="base"/>
            <a:endParaRPr lang="en-IN" sz="1500" dirty="0">
              <a:solidFill>
                <a:srgbClr val="002060"/>
              </a:solidFill>
            </a:endParaRPr>
          </a:p>
          <a:p>
            <a:pPr marL="342900" lvl="0" indent="-342900" algn="just" fontAlgn="base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is within the group who </a:t>
            </a:r>
            <a:r>
              <a:rPr lang="en-US" sz="1500" b="1" dirty="0">
                <a:solidFill>
                  <a:srgbClr val="002060"/>
                </a:solidFill>
              </a:rPr>
              <a:t>spent</a:t>
            </a:r>
            <a:r>
              <a:rPr lang="en-US" sz="1500" dirty="0">
                <a:solidFill>
                  <a:srgbClr val="002060"/>
                </a:solidFill>
              </a:rPr>
              <a:t> </a:t>
            </a:r>
            <a:r>
              <a:rPr lang="en-US" sz="1500" b="1" dirty="0">
                <a:solidFill>
                  <a:srgbClr val="002060"/>
                </a:solidFill>
              </a:rPr>
              <a:t>the most</a:t>
            </a:r>
            <a:r>
              <a:rPr lang="en-US" sz="1500" dirty="0">
                <a:solidFill>
                  <a:srgbClr val="002060"/>
                </a:solidFill>
              </a:rPr>
              <a:t> (M=5)</a:t>
            </a:r>
          </a:p>
          <a:p>
            <a:pPr lvl="0" algn="just" fontAlgn="base"/>
            <a:endParaRPr lang="en-IN" sz="1500" dirty="0">
              <a:solidFill>
                <a:srgbClr val="00206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2060"/>
                </a:solidFill>
              </a:rPr>
              <a:t>Best customers have an FM Score—55 while least loyal customer have an FM Score—55.</a:t>
            </a:r>
          </a:p>
          <a:p>
            <a:pPr algn="just"/>
            <a:endParaRPr lang="en-IN" sz="1500" dirty="0">
              <a:solidFill>
                <a:srgbClr val="00206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002060"/>
                </a:solidFill>
              </a:rPr>
              <a:t>Customers from FM Score (14,24) visited less frequently but made good purchase on the sales 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076A8-CD96-4AF2-AA8B-5C76A04B8C9A}"/>
              </a:ext>
            </a:extLst>
          </p:cNvPr>
          <p:cNvSpPr txBox="1"/>
          <p:nvPr/>
        </p:nvSpPr>
        <p:spPr>
          <a:xfrm>
            <a:off x="363274" y="270101"/>
            <a:ext cx="4171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RFM ANALYSIS: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B5CC230-6581-4241-86BF-C7C69534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11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0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8C372-9D8A-435E-9053-7C898CE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12</a:t>
            </a:fld>
            <a:endParaRPr lang="en-ID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8D340C-D42B-4DB6-B863-E97258C2F19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21272" t="26473" r="15045" b="10893"/>
          <a:stretch/>
        </p:blipFill>
        <p:spPr bwMode="auto">
          <a:xfrm>
            <a:off x="-30549" y="555188"/>
            <a:ext cx="6126549" cy="3871595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EA624-583A-4F16-A434-96C154C937EC}"/>
              </a:ext>
            </a:extLst>
          </p:cNvPr>
          <p:cNvSpPr txBox="1"/>
          <p:nvPr/>
        </p:nvSpPr>
        <p:spPr>
          <a:xfrm>
            <a:off x="568891" y="4450080"/>
            <a:ext cx="4929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As it can be seen , the most valuable customers are in the  top right corner (cluster 1) with highest frequency as well as monetary scores , these customers are of interest to the retail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97F19-A4F9-421C-AC7F-009D519BC52F}"/>
              </a:ext>
            </a:extLst>
          </p:cNvPr>
          <p:cNvSpPr txBox="1"/>
          <p:nvPr/>
        </p:nvSpPr>
        <p:spPr>
          <a:xfrm>
            <a:off x="6736080" y="629920"/>
            <a:ext cx="4226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‘</a:t>
            </a:r>
            <a:r>
              <a:rPr lang="en-IN" b="1" dirty="0">
                <a:solidFill>
                  <a:srgbClr val="002060"/>
                </a:solidFill>
              </a:rPr>
              <a:t>Superstar’</a:t>
            </a:r>
            <a:r>
              <a:rPr lang="en-IN" dirty="0">
                <a:solidFill>
                  <a:srgbClr val="002060"/>
                </a:solidFill>
              </a:rPr>
              <a:t> customers account for 3.04  % (139)of our customer base who purchases 446 times on  an average</a:t>
            </a:r>
          </a:p>
          <a:p>
            <a:r>
              <a:rPr lang="en-IN" dirty="0">
                <a:solidFill>
                  <a:srgbClr val="002060"/>
                </a:solidFill>
              </a:rPr>
              <a:t>‘</a:t>
            </a:r>
            <a:r>
              <a:rPr lang="en-IN" b="1" dirty="0" err="1">
                <a:solidFill>
                  <a:srgbClr val="002060"/>
                </a:solidFill>
              </a:rPr>
              <a:t>Safebet</a:t>
            </a:r>
            <a:r>
              <a:rPr lang="en-IN" b="1" dirty="0">
                <a:solidFill>
                  <a:srgbClr val="002060"/>
                </a:solidFill>
              </a:rPr>
              <a:t>’</a:t>
            </a:r>
            <a:r>
              <a:rPr lang="en-IN" dirty="0">
                <a:solidFill>
                  <a:srgbClr val="002060"/>
                </a:solidFill>
              </a:rPr>
              <a:t> are those customers account for 10.42 % of the customer base who purchased on an average 254 times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3374A-A9CD-4E8D-8829-257DE1B49155}"/>
              </a:ext>
            </a:extLst>
          </p:cNvPr>
          <p:cNvSpPr txBox="1"/>
          <p:nvPr/>
        </p:nvSpPr>
        <p:spPr>
          <a:xfrm>
            <a:off x="487680" y="162560"/>
            <a:ext cx="489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Customer segmentation using K-means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F5C58-CDAA-4FB0-B74C-1EE4D4D41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456" y="0"/>
            <a:ext cx="2583543" cy="44404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14096-9C83-4484-BF58-91359DCF9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43" t="23267" b="13551"/>
          <a:stretch/>
        </p:blipFill>
        <p:spPr>
          <a:xfrm>
            <a:off x="5829647" y="3294422"/>
            <a:ext cx="6208661" cy="33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4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5738327" y="175988"/>
            <a:ext cx="6307256" cy="660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E349B4-D43A-462B-B9A8-B7CE9DC34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15462"/>
            <a:ext cx="2341451" cy="4024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BBE359E-E46B-44A5-A597-079F8587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9" y="760943"/>
            <a:ext cx="5060302" cy="4255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E7E85B-2EB1-4DF9-AADE-C73937D8E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760943"/>
            <a:ext cx="5232813" cy="4118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54D589-FFB2-4F3E-AE26-96FFEDC62BAA}"/>
              </a:ext>
            </a:extLst>
          </p:cNvPr>
          <p:cNvSpPr txBox="1"/>
          <p:nvPr/>
        </p:nvSpPr>
        <p:spPr>
          <a:xfrm>
            <a:off x="6008914" y="5253135"/>
            <a:ext cx="5803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Customer classes </a:t>
            </a:r>
            <a:r>
              <a:rPr lang="en-US" sz="1600" b="1" dirty="0"/>
              <a:t>[45,35] </a:t>
            </a:r>
            <a:r>
              <a:rPr lang="en-US" sz="1600" dirty="0"/>
              <a:t>and </a:t>
            </a:r>
            <a:r>
              <a:rPr lang="en-US" sz="1600" b="1" dirty="0"/>
              <a:t>[43,24] </a:t>
            </a:r>
            <a:r>
              <a:rPr lang="en-US" sz="1600" dirty="0"/>
              <a:t>differ only in ways of how frequent the customers buy with </a:t>
            </a:r>
            <a:r>
              <a:rPr lang="en-US" sz="1600" b="1" dirty="0"/>
              <a:t>equal or more Purchasing power </a:t>
            </a:r>
            <a:r>
              <a:rPr lang="en-US" sz="1600" dirty="0"/>
              <a:t>so these recommendations would have a higher conversion rate 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019AE-EBC9-4F2C-9950-75C5B6BDB522}"/>
              </a:ext>
            </a:extLst>
          </p:cNvPr>
          <p:cNvSpPr txBox="1"/>
          <p:nvPr/>
        </p:nvSpPr>
        <p:spPr>
          <a:xfrm>
            <a:off x="88640" y="5237585"/>
            <a:ext cx="5649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Sets that share all members would be 100% similar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If they share no members, they are 0% similar.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The midway point — 50% — means that the two sets share half of the members.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18407-DDD1-4C90-8F22-8F708695B487}"/>
              </a:ext>
            </a:extLst>
          </p:cNvPr>
          <p:cNvSpPr txBox="1"/>
          <p:nvPr/>
        </p:nvSpPr>
        <p:spPr>
          <a:xfrm>
            <a:off x="146417" y="206855"/>
            <a:ext cx="592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JACCARD SIMILARITY INDEX (Contd..)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A4E0890-7A4D-4B10-AA80-A5EF2592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13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3920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ECD28-A559-4B48-8C3C-60FA4DF3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14</a:t>
            </a:fld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2031B-0FA5-460F-84BF-FE66D66F0B3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" b="37751"/>
          <a:stretch/>
        </p:blipFill>
        <p:spPr>
          <a:xfrm>
            <a:off x="1051491" y="1234757"/>
            <a:ext cx="6090920" cy="367252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04514-6173-460D-845F-50989D2E1F55}"/>
              </a:ext>
            </a:extLst>
          </p:cNvPr>
          <p:cNvSpPr txBox="1"/>
          <p:nvPr/>
        </p:nvSpPr>
        <p:spPr>
          <a:xfrm>
            <a:off x="1051491" y="518160"/>
            <a:ext cx="3611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</a:rPr>
              <a:t>Collaborative filtering </a:t>
            </a:r>
            <a:endParaRPr lang="en-IN" sz="22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3ED63-E777-4B1C-BD4D-7B728E3DCA5A}"/>
              </a:ext>
            </a:extLst>
          </p:cNvPr>
          <p:cNvSpPr txBox="1"/>
          <p:nvPr/>
        </p:nvSpPr>
        <p:spPr>
          <a:xfrm>
            <a:off x="7038304" y="2470853"/>
            <a:ext cx="3886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History matrix tells us about the customer preferences 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F56E7-8062-4879-8DD9-4403A958F711}"/>
              </a:ext>
            </a:extLst>
          </p:cNvPr>
          <p:cNvSpPr txBox="1"/>
          <p:nvPr/>
        </p:nvSpPr>
        <p:spPr>
          <a:xfrm>
            <a:off x="7038304" y="4001573"/>
            <a:ext cx="34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Co-occurrence matrix is the number of occurrences of each product pairs 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6DE781-9773-4D1C-B906-5F5AD32F6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15462"/>
            <a:ext cx="2341451" cy="402437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0738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ECD28-A559-4B48-8C3C-60FA4DF3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15</a:t>
            </a:fld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4514-6173-460D-845F-50989D2E1F55}"/>
              </a:ext>
            </a:extLst>
          </p:cNvPr>
          <p:cNvSpPr txBox="1"/>
          <p:nvPr/>
        </p:nvSpPr>
        <p:spPr>
          <a:xfrm>
            <a:off x="352991" y="182563"/>
            <a:ext cx="3611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</a:rPr>
              <a:t>Top 100 products </a:t>
            </a:r>
            <a:endParaRPr lang="en-IN" sz="2200" b="1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F8503-8A54-4575-9ED3-93E032BA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28444" r="666" b="20445"/>
          <a:stretch/>
        </p:blipFill>
        <p:spPr>
          <a:xfrm>
            <a:off x="352991" y="698500"/>
            <a:ext cx="7067642" cy="273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99748-0FE6-4F7C-BFC5-6E8828701E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02" y="3263900"/>
            <a:ext cx="4354195" cy="289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33AD97-2DEB-4945-9091-D307FB98DE41}"/>
              </a:ext>
            </a:extLst>
          </p:cNvPr>
          <p:cNvSpPr txBox="1"/>
          <p:nvPr/>
        </p:nvSpPr>
        <p:spPr>
          <a:xfrm>
            <a:off x="7785100" y="1067831"/>
            <a:ext cx="358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The chart shows the top 100 products to be recommended and their size is determined by their price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558C2-6817-40B3-8619-BEA7FF95974C}"/>
              </a:ext>
            </a:extLst>
          </p:cNvPr>
          <p:cNvSpPr txBox="1"/>
          <p:nvPr/>
        </p:nvSpPr>
        <p:spPr>
          <a:xfrm>
            <a:off x="7459209" y="2894568"/>
            <a:ext cx="358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Distribution of Product prices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B7A60-37E3-4737-9991-BB0A7784BF01}"/>
              </a:ext>
            </a:extLst>
          </p:cNvPr>
          <p:cNvSpPr txBox="1"/>
          <p:nvPr/>
        </p:nvSpPr>
        <p:spPr>
          <a:xfrm>
            <a:off x="749300" y="3784600"/>
            <a:ext cx="534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product prices range from  $ 2,718.30 to as high as  $ 20,136.81</a:t>
            </a:r>
          </a:p>
          <a:p>
            <a:r>
              <a:rPr lang="en-US" b="1" dirty="0">
                <a:solidFill>
                  <a:srgbClr val="002060"/>
                </a:solidFill>
              </a:rPr>
              <a:t>The average price of these products is $ 11,523.86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E0DDA-DC46-4E78-8162-E1102B40E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15462"/>
            <a:ext cx="2341451" cy="4024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416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ECD28-A559-4B48-8C3C-60FA4DF3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16</a:t>
            </a:fld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04514-6173-460D-845F-50989D2E1F55}"/>
              </a:ext>
            </a:extLst>
          </p:cNvPr>
          <p:cNvSpPr txBox="1"/>
          <p:nvPr/>
        </p:nvSpPr>
        <p:spPr>
          <a:xfrm>
            <a:off x="1051491" y="518160"/>
            <a:ext cx="361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Revenue range 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6DE781-9773-4D1C-B906-5F5AD32F6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15462"/>
            <a:ext cx="2341451" cy="402437"/>
          </a:xfrm>
          <a:prstGeom prst="rect">
            <a:avLst/>
          </a:prstGeom>
          <a:effectLst>
            <a:softEdge rad="88900"/>
          </a:effec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203BD7-0AA5-43AD-8E18-50E0E9AEA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542167"/>
              </p:ext>
            </p:extLst>
          </p:nvPr>
        </p:nvGraphicFramePr>
        <p:xfrm>
          <a:off x="810192" y="1295193"/>
          <a:ext cx="6388894" cy="4118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409165-BB0A-4CEE-B279-BD5F8B9031C7}"/>
              </a:ext>
            </a:extLst>
          </p:cNvPr>
          <p:cNvCxnSpPr>
            <a:cxnSpLocks/>
          </p:cNvCxnSpPr>
          <p:nvPr/>
        </p:nvCxnSpPr>
        <p:spPr>
          <a:xfrm>
            <a:off x="1426681" y="5862070"/>
            <a:ext cx="36763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E1896431-31BF-4552-B985-518FFB492639}"/>
              </a:ext>
            </a:extLst>
          </p:cNvPr>
          <p:cNvSpPr/>
          <p:nvPr/>
        </p:nvSpPr>
        <p:spPr>
          <a:xfrm>
            <a:off x="2916406" y="5513614"/>
            <a:ext cx="696912" cy="696912"/>
          </a:xfrm>
          <a:prstGeom prst="diamond">
            <a:avLst/>
          </a:prstGeom>
          <a:solidFill>
            <a:srgbClr val="002060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 4197">
            <a:extLst>
              <a:ext uri="{FF2B5EF4-FFF2-40B4-BE49-F238E27FC236}">
                <a16:creationId xmlns:a16="http://schemas.microsoft.com/office/drawing/2014/main" id="{4E790895-11F0-4796-AB42-10BD80B7B419}"/>
              </a:ext>
            </a:extLst>
          </p:cNvPr>
          <p:cNvSpPr>
            <a:spLocks noEditPoints="1"/>
          </p:cNvSpPr>
          <p:nvPr/>
        </p:nvSpPr>
        <p:spPr bwMode="auto">
          <a:xfrm>
            <a:off x="3157518" y="5763672"/>
            <a:ext cx="214688" cy="196797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8CC9B-0483-401E-A710-52F96D4DB57B}"/>
              </a:ext>
            </a:extLst>
          </p:cNvPr>
          <p:cNvSpPr txBox="1"/>
          <p:nvPr/>
        </p:nvSpPr>
        <p:spPr>
          <a:xfrm>
            <a:off x="8309707" y="-2760491"/>
            <a:ext cx="1943728" cy="7393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0520A46-41E9-42DC-A1F0-8550322A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626" y="1806687"/>
            <a:ext cx="3505515" cy="1308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Therefore the average revenue from our ‘Superstars’ can be as high as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$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57,665,395.44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782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A11B0-ACC9-48E2-A162-E47394D1BD93}"/>
              </a:ext>
            </a:extLst>
          </p:cNvPr>
          <p:cNvGrpSpPr/>
          <p:nvPr/>
        </p:nvGrpSpPr>
        <p:grpSpPr>
          <a:xfrm>
            <a:off x="5284470" y="4522445"/>
            <a:ext cx="1958486" cy="1881325"/>
            <a:chOff x="5284470" y="4522445"/>
            <a:chExt cx="1958486" cy="1881325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8702908-7D0D-45D7-8388-CC754C7E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5991309"/>
              <a:ext cx="549948" cy="412461"/>
            </a:xfrm>
            <a:custGeom>
              <a:avLst/>
              <a:gdLst>
                <a:gd name="T0" fmla="*/ 392 w 392"/>
                <a:gd name="T1" fmla="*/ 223 h 294"/>
                <a:gd name="T2" fmla="*/ 196 w 392"/>
                <a:gd name="T3" fmla="*/ 294 h 294"/>
                <a:gd name="T4" fmla="*/ 0 w 392"/>
                <a:gd name="T5" fmla="*/ 223 h 294"/>
                <a:gd name="T6" fmla="*/ 0 w 392"/>
                <a:gd name="T7" fmla="*/ 0 h 294"/>
                <a:gd name="T8" fmla="*/ 196 w 392"/>
                <a:gd name="T9" fmla="*/ 70 h 294"/>
                <a:gd name="T10" fmla="*/ 392 w 392"/>
                <a:gd name="T11" fmla="*/ 0 h 294"/>
                <a:gd name="T12" fmla="*/ 392 w 392"/>
                <a:gd name="T13" fmla="*/ 22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3"/>
                  </a:moveTo>
                  <a:lnTo>
                    <a:pt x="196" y="294"/>
                  </a:lnTo>
                  <a:lnTo>
                    <a:pt x="0" y="223"/>
                  </a:lnTo>
                  <a:lnTo>
                    <a:pt x="0" y="0"/>
                  </a:lnTo>
                  <a:lnTo>
                    <a:pt x="196" y="70"/>
                  </a:lnTo>
                  <a:lnTo>
                    <a:pt x="392" y="0"/>
                  </a:lnTo>
                  <a:lnTo>
                    <a:pt x="392" y="2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B5B5BC6-BEE1-4E4F-A567-A72BBE4E8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5991309"/>
              <a:ext cx="549948" cy="98205"/>
            </a:xfrm>
            <a:custGeom>
              <a:avLst/>
              <a:gdLst>
                <a:gd name="T0" fmla="*/ 392 w 392"/>
                <a:gd name="T1" fmla="*/ 0 h 70"/>
                <a:gd name="T2" fmla="*/ 0 w 392"/>
                <a:gd name="T3" fmla="*/ 0 h 70"/>
                <a:gd name="T4" fmla="*/ 196 w 392"/>
                <a:gd name="T5" fmla="*/ 70 h 70"/>
                <a:gd name="T6" fmla="*/ 392 w 392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0">
                  <a:moveTo>
                    <a:pt x="392" y="0"/>
                  </a:moveTo>
                  <a:lnTo>
                    <a:pt x="0" y="0"/>
                  </a:lnTo>
                  <a:lnTo>
                    <a:pt x="196" y="70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7D905C5-EC6E-4819-A054-BB6A90B8B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4728675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0A8152F-7B98-4FC0-A9E1-AC103667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4728675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C6FFC79-0F26-4823-B1D5-6AC549EF7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4522445"/>
              <a:ext cx="549948" cy="412461"/>
            </a:xfrm>
            <a:custGeom>
              <a:avLst/>
              <a:gdLst>
                <a:gd name="T0" fmla="*/ 392 w 392"/>
                <a:gd name="T1" fmla="*/ 225 h 294"/>
                <a:gd name="T2" fmla="*/ 196 w 392"/>
                <a:gd name="T3" fmla="*/ 294 h 294"/>
                <a:gd name="T4" fmla="*/ 0 w 392"/>
                <a:gd name="T5" fmla="*/ 225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5"/>
                  </a:moveTo>
                  <a:lnTo>
                    <a:pt x="196" y="294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111" name="Group 78">
              <a:extLst>
                <a:ext uri="{FF2B5EF4-FFF2-40B4-BE49-F238E27FC236}">
                  <a16:creationId xmlns:a16="http://schemas.microsoft.com/office/drawing/2014/main" id="{B70866FF-57F9-4B7D-8C5E-526832849C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9616" y="5194300"/>
              <a:ext cx="438846" cy="441326"/>
              <a:chOff x="4197" y="3322"/>
              <a:chExt cx="177" cy="178"/>
            </a:xfrm>
          </p:grpSpPr>
          <p:sp>
            <p:nvSpPr>
              <p:cNvPr id="113" name="Rectangle 79">
                <a:extLst>
                  <a:ext uri="{FF2B5EF4-FFF2-40B4-BE49-F238E27FC236}">
                    <a16:creationId xmlns:a16="http://schemas.microsoft.com/office/drawing/2014/main" id="{DBA62299-D260-4EF8-A22E-F6C5D26CF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" y="3477"/>
                <a:ext cx="46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84E0D8EB-5A38-48FB-928F-7041E4E1F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" y="3365"/>
                <a:ext cx="61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1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5" name="Rectangle 81">
                <a:extLst>
                  <a:ext uri="{FF2B5EF4-FFF2-40B4-BE49-F238E27FC236}">
                    <a16:creationId xmlns:a16="http://schemas.microsoft.com/office/drawing/2014/main" id="{9FB5B7BE-5F31-4EA2-805B-78F4137D6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3477"/>
                <a:ext cx="46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6B0470EC-E28A-4C71-A654-15FC418DD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3365"/>
                <a:ext cx="62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1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F930C257-9A3D-4899-97B6-2484B10A3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3345"/>
                <a:ext cx="85" cy="70"/>
              </a:xfrm>
              <a:custGeom>
                <a:avLst/>
                <a:gdLst>
                  <a:gd name="T0" fmla="*/ 39 w 85"/>
                  <a:gd name="T1" fmla="*/ 23 h 70"/>
                  <a:gd name="T2" fmla="*/ 0 w 85"/>
                  <a:gd name="T3" fmla="*/ 0 h 70"/>
                  <a:gd name="T4" fmla="*/ 0 w 85"/>
                  <a:gd name="T5" fmla="*/ 47 h 70"/>
                  <a:gd name="T6" fmla="*/ 39 w 85"/>
                  <a:gd name="T7" fmla="*/ 70 h 70"/>
                  <a:gd name="T8" fmla="*/ 85 w 85"/>
                  <a:gd name="T9" fmla="*/ 47 h 70"/>
                  <a:gd name="T10" fmla="*/ 85 w 85"/>
                  <a:gd name="T11" fmla="*/ 0 h 70"/>
                  <a:gd name="T12" fmla="*/ 39 w 85"/>
                  <a:gd name="T13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0">
                    <a:moveTo>
                      <a:pt x="39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39" y="70"/>
                    </a:lnTo>
                    <a:lnTo>
                      <a:pt x="85" y="47"/>
                    </a:lnTo>
                    <a:lnTo>
                      <a:pt x="85" y="0"/>
                    </a:lnTo>
                    <a:lnTo>
                      <a:pt x="39" y="2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2C5D62A3-EC51-463B-AA4B-5A8A339A6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3322"/>
                <a:ext cx="85" cy="46"/>
              </a:xfrm>
              <a:custGeom>
                <a:avLst/>
                <a:gdLst>
                  <a:gd name="T0" fmla="*/ 43 w 85"/>
                  <a:gd name="T1" fmla="*/ 0 h 46"/>
                  <a:gd name="T2" fmla="*/ 0 w 85"/>
                  <a:gd name="T3" fmla="*/ 23 h 46"/>
                  <a:gd name="T4" fmla="*/ 39 w 85"/>
                  <a:gd name="T5" fmla="*/ 46 h 46"/>
                  <a:gd name="T6" fmla="*/ 85 w 85"/>
                  <a:gd name="T7" fmla="*/ 23 h 46"/>
                  <a:gd name="T8" fmla="*/ 43 w 8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6">
                    <a:moveTo>
                      <a:pt x="43" y="0"/>
                    </a:moveTo>
                    <a:lnTo>
                      <a:pt x="0" y="23"/>
                    </a:lnTo>
                    <a:lnTo>
                      <a:pt x="39" y="46"/>
                    </a:lnTo>
                    <a:lnTo>
                      <a:pt x="85" y="23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9" name="Line 85">
                <a:extLst>
                  <a:ext uri="{FF2B5EF4-FFF2-40B4-BE49-F238E27FC236}">
                    <a16:creationId xmlns:a16="http://schemas.microsoft.com/office/drawing/2014/main" id="{DBFB1617-6DFD-4601-88E6-DE4D134F6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3368"/>
                <a:ext cx="0" cy="47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560B4D0-1D32-4BE6-A5CE-DAAA292898BC}"/>
                </a:ext>
              </a:extLst>
            </p:cNvPr>
            <p:cNvSpPr txBox="1"/>
            <p:nvPr/>
          </p:nvSpPr>
          <p:spPr>
            <a:xfrm>
              <a:off x="5450293" y="5388769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04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E72446-8BD2-49A9-A689-094F1636AD6A}"/>
              </a:ext>
            </a:extLst>
          </p:cNvPr>
          <p:cNvGrpSpPr/>
          <p:nvPr/>
        </p:nvGrpSpPr>
        <p:grpSpPr>
          <a:xfrm>
            <a:off x="5284470" y="3133548"/>
            <a:ext cx="1958486" cy="1675093"/>
            <a:chOff x="5284470" y="3133548"/>
            <a:chExt cx="1958486" cy="1675093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034FDC7C-6B4F-46E7-A086-FAFC1A528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4522445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8CBA17B-8B23-4133-A420-BE8D0CFC4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3339777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3FCED49-52D0-45C4-82C1-0F921CE0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3339777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EFBB158E-B02A-418A-96A6-367B64C3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133548"/>
              <a:ext cx="549948" cy="412461"/>
            </a:xfrm>
            <a:custGeom>
              <a:avLst/>
              <a:gdLst>
                <a:gd name="T0" fmla="*/ 392 w 392"/>
                <a:gd name="T1" fmla="*/ 224 h 294"/>
                <a:gd name="T2" fmla="*/ 196 w 392"/>
                <a:gd name="T3" fmla="*/ 294 h 294"/>
                <a:gd name="T4" fmla="*/ 0 w 392"/>
                <a:gd name="T5" fmla="*/ 224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4"/>
                  </a:moveTo>
                  <a:lnTo>
                    <a:pt x="196" y="294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8476FBE7-8D43-4FF3-B03D-FF43DE998A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8376" y="3935752"/>
              <a:ext cx="441326" cy="404134"/>
              <a:chOff x="4183" y="2525"/>
              <a:chExt cx="178" cy="163"/>
            </a:xfrm>
          </p:grpSpPr>
          <p:sp>
            <p:nvSpPr>
              <p:cNvPr id="98" name="Oval 64">
                <a:extLst>
                  <a:ext uri="{FF2B5EF4-FFF2-40B4-BE49-F238E27FC236}">
                    <a16:creationId xmlns:a16="http://schemas.microsoft.com/office/drawing/2014/main" id="{500B300D-F8FE-4498-9B87-7C229EA3A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525"/>
                <a:ext cx="77" cy="78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EEE9B80F-3D3A-4011-A6AA-958A75D68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2544"/>
                <a:ext cx="15" cy="28"/>
              </a:xfrm>
              <a:custGeom>
                <a:avLst/>
                <a:gdLst>
                  <a:gd name="T0" fmla="*/ 15 w 15"/>
                  <a:gd name="T1" fmla="*/ 28 h 28"/>
                  <a:gd name="T2" fmla="*/ 0 w 15"/>
                  <a:gd name="T3" fmla="*/ 28 h 28"/>
                  <a:gd name="T4" fmla="*/ 0 w 15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8">
                    <a:moveTo>
                      <a:pt x="15" y="28"/>
                    </a:moveTo>
                    <a:lnTo>
                      <a:pt x="0" y="28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81E6FDB6-12E2-45A2-BDD6-847A5DB1C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2618"/>
                <a:ext cx="54" cy="55"/>
              </a:xfrm>
              <a:custGeom>
                <a:avLst/>
                <a:gdLst>
                  <a:gd name="T0" fmla="*/ 0 w 54"/>
                  <a:gd name="T1" fmla="*/ 0 h 55"/>
                  <a:gd name="T2" fmla="*/ 35 w 54"/>
                  <a:gd name="T3" fmla="*/ 0 h 55"/>
                  <a:gd name="T4" fmla="*/ 54 w 54"/>
                  <a:gd name="T5" fmla="*/ 31 h 55"/>
                  <a:gd name="T6" fmla="*/ 54 w 54"/>
                  <a:gd name="T7" fmla="*/ 55 h 55"/>
                  <a:gd name="T8" fmla="*/ 35 w 54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5">
                    <a:moveTo>
                      <a:pt x="0" y="0"/>
                    </a:moveTo>
                    <a:lnTo>
                      <a:pt x="35" y="0"/>
                    </a:lnTo>
                    <a:lnTo>
                      <a:pt x="54" y="31"/>
                    </a:lnTo>
                    <a:lnTo>
                      <a:pt x="54" y="55"/>
                    </a:lnTo>
                    <a:lnTo>
                      <a:pt x="35" y="55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759873C0-24D7-4A56-B80A-AC738B90E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2595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78 h 78"/>
                  <a:gd name="T4" fmla="*/ 43 w 43"/>
                  <a:gd name="T5" fmla="*/ 0 h 78"/>
                  <a:gd name="T6" fmla="*/ 4 w 43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78">
                    <a:moveTo>
                      <a:pt x="0" y="78"/>
                    </a:moveTo>
                    <a:lnTo>
                      <a:pt x="43" y="78"/>
                    </a:lnTo>
                    <a:lnTo>
                      <a:pt x="43" y="0"/>
                    </a:lnTo>
                    <a:lnTo>
                      <a:pt x="4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8390C952-5C94-4E8E-A5FB-C3579DBC0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2618"/>
                <a:ext cx="19" cy="55"/>
              </a:xfrm>
              <a:custGeom>
                <a:avLst/>
                <a:gdLst>
                  <a:gd name="T0" fmla="*/ 0 w 19"/>
                  <a:gd name="T1" fmla="*/ 0 h 55"/>
                  <a:gd name="T2" fmla="*/ 0 w 19"/>
                  <a:gd name="T3" fmla="*/ 55 h 55"/>
                  <a:gd name="T4" fmla="*/ 19 w 19"/>
                  <a:gd name="T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55">
                    <a:moveTo>
                      <a:pt x="0" y="0"/>
                    </a:moveTo>
                    <a:lnTo>
                      <a:pt x="0" y="55"/>
                    </a:lnTo>
                    <a:lnTo>
                      <a:pt x="19" y="55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3" name="Oval 69">
                <a:extLst>
                  <a:ext uri="{FF2B5EF4-FFF2-40B4-BE49-F238E27FC236}">
                    <a16:creationId xmlns:a16="http://schemas.microsoft.com/office/drawing/2014/main" id="{A22CEDA4-61B7-4CCF-B92D-37D74C488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2665"/>
                <a:ext cx="23" cy="23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4" name="Oval 70">
                <a:extLst>
                  <a:ext uri="{FF2B5EF4-FFF2-40B4-BE49-F238E27FC236}">
                    <a16:creationId xmlns:a16="http://schemas.microsoft.com/office/drawing/2014/main" id="{873F8AB9-7AFA-4ED4-BBC3-97CE2CD3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" y="2665"/>
                <a:ext cx="23" cy="23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5" name="Line 71">
                <a:extLst>
                  <a:ext uri="{FF2B5EF4-FFF2-40B4-BE49-F238E27FC236}">
                    <a16:creationId xmlns:a16="http://schemas.microsoft.com/office/drawing/2014/main" id="{6279D93C-2632-4A8A-B8D6-DB6E18FDB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3" y="2634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6" name="Line 72">
                <a:extLst>
                  <a:ext uri="{FF2B5EF4-FFF2-40B4-BE49-F238E27FC236}">
                    <a16:creationId xmlns:a16="http://schemas.microsoft.com/office/drawing/2014/main" id="{D8D9A046-E034-4630-B2EB-575F8AF64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5" y="2649"/>
                <a:ext cx="11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7" name="Line 73">
                <a:extLst>
                  <a:ext uri="{FF2B5EF4-FFF2-40B4-BE49-F238E27FC236}">
                    <a16:creationId xmlns:a16="http://schemas.microsoft.com/office/drawing/2014/main" id="{6F2B25C1-0C88-4425-AFD0-0B27D3BB0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2" y="2665"/>
                <a:ext cx="4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8" name="Line 74">
                <a:extLst>
                  <a:ext uri="{FF2B5EF4-FFF2-40B4-BE49-F238E27FC236}">
                    <a16:creationId xmlns:a16="http://schemas.microsoft.com/office/drawing/2014/main" id="{A3548C12-4EF3-4521-B2B1-A84E835EC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7" y="2649"/>
                <a:ext cx="54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9" name="Line 75">
                <a:extLst>
                  <a:ext uri="{FF2B5EF4-FFF2-40B4-BE49-F238E27FC236}">
                    <a16:creationId xmlns:a16="http://schemas.microsoft.com/office/drawing/2014/main" id="{17B34408-A487-48EA-A0D3-97B4FA514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7" y="2673"/>
                <a:ext cx="12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2F97327-C5ED-468B-9F73-E3BEC75E9015}"/>
                </a:ext>
              </a:extLst>
            </p:cNvPr>
            <p:cNvSpPr txBox="1"/>
            <p:nvPr/>
          </p:nvSpPr>
          <p:spPr>
            <a:xfrm>
              <a:off x="5450293" y="4042538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03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244FBF-802B-4D71-9691-E1B3E0609BC0}"/>
              </a:ext>
            </a:extLst>
          </p:cNvPr>
          <p:cNvGrpSpPr/>
          <p:nvPr/>
        </p:nvGrpSpPr>
        <p:grpSpPr>
          <a:xfrm>
            <a:off x="5284470" y="1743247"/>
            <a:ext cx="1958486" cy="1675094"/>
            <a:chOff x="5284470" y="1743247"/>
            <a:chExt cx="1958486" cy="1675094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ED3E96C1-86F0-46AE-A572-412A0DB8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133548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0C020B95-108F-440E-A6B4-91EED611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1949477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B17BB75-726A-4C51-B2A9-D5755553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1949477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C54D50A-B0EB-4F2E-B7DB-B8A11102B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1743247"/>
              <a:ext cx="549948" cy="412461"/>
            </a:xfrm>
            <a:custGeom>
              <a:avLst/>
              <a:gdLst>
                <a:gd name="T0" fmla="*/ 392 w 392"/>
                <a:gd name="T1" fmla="*/ 224 h 294"/>
                <a:gd name="T2" fmla="*/ 196 w 392"/>
                <a:gd name="T3" fmla="*/ 294 h 294"/>
                <a:gd name="T4" fmla="*/ 0 w 392"/>
                <a:gd name="T5" fmla="*/ 224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4"/>
                  </a:moveTo>
                  <a:lnTo>
                    <a:pt x="196" y="294"/>
                  </a:lnTo>
                  <a:lnTo>
                    <a:pt x="0" y="224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83" name="Group 50">
              <a:extLst>
                <a:ext uri="{FF2B5EF4-FFF2-40B4-BE49-F238E27FC236}">
                  <a16:creationId xmlns:a16="http://schemas.microsoft.com/office/drawing/2014/main" id="{7F0BFDCE-51E7-45A8-9374-EF0BA28F36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38293" y="2533650"/>
              <a:ext cx="421492" cy="441326"/>
              <a:chOff x="4196" y="1646"/>
              <a:chExt cx="170" cy="178"/>
            </a:xfrm>
          </p:grpSpPr>
          <p:sp>
            <p:nvSpPr>
              <p:cNvPr id="85" name="Rectangle 51">
                <a:extLst>
                  <a:ext uri="{FF2B5EF4-FFF2-40B4-BE49-F238E27FC236}">
                    <a16:creationId xmlns:a16="http://schemas.microsoft.com/office/drawing/2014/main" id="{E5C194E3-288C-4B81-92AC-4302D3379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6" y="1646"/>
                <a:ext cx="170" cy="23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6" name="Line 52">
                <a:extLst>
                  <a:ext uri="{FF2B5EF4-FFF2-40B4-BE49-F238E27FC236}">
                    <a16:creationId xmlns:a16="http://schemas.microsoft.com/office/drawing/2014/main" id="{71EF89DB-AACC-463C-854F-383A7FF52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96" y="1778"/>
                <a:ext cx="170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7" name="Rectangle 53">
                <a:extLst>
                  <a:ext uri="{FF2B5EF4-FFF2-40B4-BE49-F238E27FC236}">
                    <a16:creationId xmlns:a16="http://schemas.microsoft.com/office/drawing/2014/main" id="{BC39E218-892F-4557-8A00-2F9186B6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1669"/>
                <a:ext cx="140" cy="109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8" name="Line 54">
                <a:extLst>
                  <a:ext uri="{FF2B5EF4-FFF2-40B4-BE49-F238E27FC236}">
                    <a16:creationId xmlns:a16="http://schemas.microsoft.com/office/drawing/2014/main" id="{92DE1BA8-DEE2-4FEA-A970-9913D7F85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1" y="1778"/>
                <a:ext cx="0" cy="23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9" name="Oval 55">
                <a:extLst>
                  <a:ext uri="{FF2B5EF4-FFF2-40B4-BE49-F238E27FC236}">
                    <a16:creationId xmlns:a16="http://schemas.microsoft.com/office/drawing/2014/main" id="{52E96FE6-E18D-4351-A563-058479E4F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" y="1801"/>
                <a:ext cx="24" cy="23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0" name="Rectangle 56">
                <a:extLst>
                  <a:ext uri="{FF2B5EF4-FFF2-40B4-BE49-F238E27FC236}">
                    <a16:creationId xmlns:a16="http://schemas.microsoft.com/office/drawing/2014/main" id="{CD3F6AE4-0CA9-4817-A5C2-F7321DC32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1" y="1731"/>
                <a:ext cx="16" cy="31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1" name="Rectangle 57">
                <a:extLst>
                  <a:ext uri="{FF2B5EF4-FFF2-40B4-BE49-F238E27FC236}">
                    <a16:creationId xmlns:a16="http://schemas.microsoft.com/office/drawing/2014/main" id="{E457CA79-49F1-400F-980B-86712E76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1692"/>
                <a:ext cx="15" cy="70"/>
              </a:xfrm>
              <a:prstGeom prst="rect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91BCD373-C3BD-42CF-8B86-EFEB3B494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" y="1692"/>
                <a:ext cx="27" cy="53"/>
              </a:xfrm>
              <a:custGeom>
                <a:avLst/>
                <a:gdLst>
                  <a:gd name="T0" fmla="*/ 0 w 14"/>
                  <a:gd name="T1" fmla="*/ 21 h 27"/>
                  <a:gd name="T2" fmla="*/ 7 w 14"/>
                  <a:gd name="T3" fmla="*/ 27 h 27"/>
                  <a:gd name="T4" fmla="*/ 14 w 14"/>
                  <a:gd name="T5" fmla="*/ 21 h 27"/>
                  <a:gd name="T6" fmla="*/ 7 w 14"/>
                  <a:gd name="T7" fmla="*/ 14 h 27"/>
                  <a:gd name="T8" fmla="*/ 0 w 14"/>
                  <a:gd name="T9" fmla="*/ 7 h 27"/>
                  <a:gd name="T10" fmla="*/ 7 w 14"/>
                  <a:gd name="T11" fmla="*/ 0 h 27"/>
                  <a:gd name="T12" fmla="*/ 14 w 14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7">
                    <a:moveTo>
                      <a:pt x="0" y="21"/>
                    </a:moveTo>
                    <a:cubicBezTo>
                      <a:pt x="0" y="24"/>
                      <a:pt x="3" y="27"/>
                      <a:pt x="7" y="27"/>
                    </a:cubicBezTo>
                    <a:cubicBezTo>
                      <a:pt x="11" y="27"/>
                      <a:pt x="14" y="24"/>
                      <a:pt x="14" y="21"/>
                    </a:cubicBezTo>
                    <a:cubicBezTo>
                      <a:pt x="14" y="17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4"/>
                      <a:pt x="14" y="7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3" name="Line 59">
                <a:extLst>
                  <a:ext uri="{FF2B5EF4-FFF2-40B4-BE49-F238E27FC236}">
                    <a16:creationId xmlns:a16="http://schemas.microsoft.com/office/drawing/2014/main" id="{C2104AF3-C1AE-42F7-9546-B9F7763DF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1745"/>
                <a:ext cx="0" cy="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4" name="Line 60">
                <a:extLst>
                  <a:ext uri="{FF2B5EF4-FFF2-40B4-BE49-F238E27FC236}">
                    <a16:creationId xmlns:a16="http://schemas.microsoft.com/office/drawing/2014/main" id="{D20F420C-57EE-4077-ACB5-63063A95E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1685"/>
                <a:ext cx="0" cy="7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F8D01F1-697C-4536-9CDD-BA15714FA9E2}"/>
                </a:ext>
              </a:extLst>
            </p:cNvPr>
            <p:cNvSpPr txBox="1"/>
            <p:nvPr/>
          </p:nvSpPr>
          <p:spPr>
            <a:xfrm>
              <a:off x="5450293" y="2587286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02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1D304DF-846D-48CE-A95D-6ED4471D85C4}"/>
              </a:ext>
            </a:extLst>
          </p:cNvPr>
          <p:cNvSpPr/>
          <p:nvPr/>
        </p:nvSpPr>
        <p:spPr>
          <a:xfrm>
            <a:off x="7242956" y="559176"/>
            <a:ext cx="4415643" cy="11167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73E776-89C0-4834-8C2C-ED5BBA2F44DF}"/>
              </a:ext>
            </a:extLst>
          </p:cNvPr>
          <p:cNvSpPr/>
          <p:nvPr/>
        </p:nvSpPr>
        <p:spPr>
          <a:xfrm>
            <a:off x="7242956" y="1949477"/>
            <a:ext cx="4415643" cy="11167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53F172-7A76-4339-ABB4-EAE442C77A81}"/>
              </a:ext>
            </a:extLst>
          </p:cNvPr>
          <p:cNvSpPr/>
          <p:nvPr/>
        </p:nvSpPr>
        <p:spPr>
          <a:xfrm>
            <a:off x="7242956" y="3339777"/>
            <a:ext cx="4415643" cy="11167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F520A9-B753-48E0-81F2-C26A3DF82030}"/>
              </a:ext>
            </a:extLst>
          </p:cNvPr>
          <p:cNvSpPr/>
          <p:nvPr/>
        </p:nvSpPr>
        <p:spPr>
          <a:xfrm>
            <a:off x="7242957" y="4902319"/>
            <a:ext cx="4134709" cy="15701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b="1" dirty="0">
                <a:solidFill>
                  <a:srgbClr val="002060"/>
                </a:solidFill>
              </a:rPr>
              <a:t>Customer service</a:t>
            </a:r>
          </a:p>
          <a:p>
            <a:r>
              <a:rPr lang="en-IN" sz="1400" dirty="0">
                <a:solidFill>
                  <a:srgbClr val="002060"/>
                </a:solidFill>
              </a:rPr>
              <a:t>American Express found </a:t>
            </a:r>
            <a:r>
              <a:rPr lang="en-IN" sz="1400" u="sng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33%</a:t>
            </a:r>
            <a:r>
              <a:rPr lang="en-IN" sz="1400" dirty="0">
                <a:solidFill>
                  <a:srgbClr val="002060"/>
                </a:solidFill>
              </a:rPr>
              <a:t> of customers will consider switching companies after just one instance of poor customer service. So effective customer service should be a top priority </a:t>
            </a:r>
          </a:p>
          <a:p>
            <a:endParaRPr lang="en-ID" sz="1600" b="1" dirty="0">
              <a:solidFill>
                <a:srgbClr val="00206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77D38D-C1B7-4434-8952-F3E245699616}"/>
              </a:ext>
            </a:extLst>
          </p:cNvPr>
          <p:cNvGrpSpPr/>
          <p:nvPr/>
        </p:nvGrpSpPr>
        <p:grpSpPr>
          <a:xfrm>
            <a:off x="5284470" y="352946"/>
            <a:ext cx="1958486" cy="1675094"/>
            <a:chOff x="5284470" y="352946"/>
            <a:chExt cx="1958486" cy="1675094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BC0D4C2-E679-4BC3-817C-D123DB03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1743247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AB4F8F0B-E1A4-4D71-A856-A9BF3278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559176"/>
              <a:ext cx="1958486" cy="1468864"/>
            </a:xfrm>
            <a:custGeom>
              <a:avLst/>
              <a:gdLst>
                <a:gd name="T0" fmla="*/ 1396 w 1396"/>
                <a:gd name="T1" fmla="*/ 796 h 1047"/>
                <a:gd name="T2" fmla="*/ 698 w 1396"/>
                <a:gd name="T3" fmla="*/ 1047 h 1047"/>
                <a:gd name="T4" fmla="*/ 0 w 1396"/>
                <a:gd name="T5" fmla="*/ 796 h 1047"/>
                <a:gd name="T6" fmla="*/ 0 w 1396"/>
                <a:gd name="T7" fmla="*/ 0 h 1047"/>
                <a:gd name="T8" fmla="*/ 698 w 1396"/>
                <a:gd name="T9" fmla="*/ 251 h 1047"/>
                <a:gd name="T10" fmla="*/ 1396 w 1396"/>
                <a:gd name="T11" fmla="*/ 0 h 1047"/>
                <a:gd name="T12" fmla="*/ 1396 w 1396"/>
                <a:gd name="T13" fmla="*/ 79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1047">
                  <a:moveTo>
                    <a:pt x="1396" y="796"/>
                  </a:moveTo>
                  <a:lnTo>
                    <a:pt x="698" y="1047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lnTo>
                    <a:pt x="1396" y="796"/>
                  </a:lnTo>
                  <a:close/>
                </a:path>
              </a:pathLst>
            </a:custGeom>
            <a:gradFill>
              <a:gsLst>
                <a:gs pos="0">
                  <a:srgbClr val="00B0F0"/>
                </a:gs>
                <a:gs pos="95000">
                  <a:srgbClr val="00B050"/>
                </a:gs>
              </a:gsLst>
              <a:lin ang="0" scaled="1"/>
            </a:gra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B7BC5CA-D3E5-463F-96FF-945699AB0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70" y="559176"/>
              <a:ext cx="1958486" cy="352135"/>
            </a:xfrm>
            <a:custGeom>
              <a:avLst/>
              <a:gdLst>
                <a:gd name="T0" fmla="*/ 1396 w 1396"/>
                <a:gd name="T1" fmla="*/ 0 h 251"/>
                <a:gd name="T2" fmla="*/ 0 w 1396"/>
                <a:gd name="T3" fmla="*/ 0 h 251"/>
                <a:gd name="T4" fmla="*/ 698 w 1396"/>
                <a:gd name="T5" fmla="*/ 251 h 251"/>
                <a:gd name="T6" fmla="*/ 1396 w 1396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251">
                  <a:moveTo>
                    <a:pt x="1396" y="0"/>
                  </a:moveTo>
                  <a:lnTo>
                    <a:pt x="0" y="0"/>
                  </a:lnTo>
                  <a:lnTo>
                    <a:pt x="698" y="251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0DF3AF17-4056-460F-A573-B146E14AB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52946"/>
              <a:ext cx="549948" cy="412461"/>
            </a:xfrm>
            <a:custGeom>
              <a:avLst/>
              <a:gdLst>
                <a:gd name="T0" fmla="*/ 392 w 392"/>
                <a:gd name="T1" fmla="*/ 225 h 294"/>
                <a:gd name="T2" fmla="*/ 196 w 392"/>
                <a:gd name="T3" fmla="*/ 294 h 294"/>
                <a:gd name="T4" fmla="*/ 0 w 392"/>
                <a:gd name="T5" fmla="*/ 225 h 294"/>
                <a:gd name="T6" fmla="*/ 0 w 392"/>
                <a:gd name="T7" fmla="*/ 0 h 294"/>
                <a:gd name="T8" fmla="*/ 196 w 392"/>
                <a:gd name="T9" fmla="*/ 71 h 294"/>
                <a:gd name="T10" fmla="*/ 392 w 392"/>
                <a:gd name="T11" fmla="*/ 0 h 294"/>
                <a:gd name="T12" fmla="*/ 392 w 392"/>
                <a:gd name="T13" fmla="*/ 22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294">
                  <a:moveTo>
                    <a:pt x="392" y="225"/>
                  </a:moveTo>
                  <a:lnTo>
                    <a:pt x="196" y="294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lnTo>
                    <a:pt x="392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8BE02256-D5A2-4607-AFDA-B5D72FEB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740" y="352946"/>
              <a:ext cx="549948" cy="99608"/>
            </a:xfrm>
            <a:custGeom>
              <a:avLst/>
              <a:gdLst>
                <a:gd name="T0" fmla="*/ 392 w 392"/>
                <a:gd name="T1" fmla="*/ 0 h 71"/>
                <a:gd name="T2" fmla="*/ 0 w 392"/>
                <a:gd name="T3" fmla="*/ 0 h 71"/>
                <a:gd name="T4" fmla="*/ 196 w 392"/>
                <a:gd name="T5" fmla="*/ 71 h 71"/>
                <a:gd name="T6" fmla="*/ 392 w 39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1">
                  <a:moveTo>
                    <a:pt x="392" y="0"/>
                  </a:moveTo>
                  <a:lnTo>
                    <a:pt x="0" y="0"/>
                  </a:lnTo>
                  <a:lnTo>
                    <a:pt x="196" y="7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11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65" name="Group 32">
              <a:extLst>
                <a:ext uri="{FF2B5EF4-FFF2-40B4-BE49-F238E27FC236}">
                  <a16:creationId xmlns:a16="http://schemas.microsoft.com/office/drawing/2014/main" id="{6506B24B-0778-40E9-9CEF-30DE379A13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8376" y="1073150"/>
              <a:ext cx="441326" cy="441326"/>
              <a:chOff x="4164" y="726"/>
              <a:chExt cx="178" cy="178"/>
            </a:xfrm>
          </p:grpSpPr>
          <p:sp>
            <p:nvSpPr>
              <p:cNvPr id="67" name="Line 33">
                <a:extLst>
                  <a:ext uri="{FF2B5EF4-FFF2-40B4-BE49-F238E27FC236}">
                    <a16:creationId xmlns:a16="http://schemas.microsoft.com/office/drawing/2014/main" id="{BA065574-EF8D-4EC6-AE35-10E9668D8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92" y="753"/>
                <a:ext cx="23" cy="2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8" name="Oval 34">
                <a:extLst>
                  <a:ext uri="{FF2B5EF4-FFF2-40B4-BE49-F238E27FC236}">
                    <a16:creationId xmlns:a16="http://schemas.microsoft.com/office/drawing/2014/main" id="{D3CDA3B4-D4C5-4FF7-97C5-88EC670AC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72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9" name="Line 35">
                <a:extLst>
                  <a:ext uri="{FF2B5EF4-FFF2-40B4-BE49-F238E27FC236}">
                    <a16:creationId xmlns:a16="http://schemas.microsoft.com/office/drawing/2014/main" id="{B369BC38-4F44-4A4A-949A-49B12965F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862"/>
                <a:ext cx="15" cy="1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0" name="Oval 36">
                <a:extLst>
                  <a:ext uri="{FF2B5EF4-FFF2-40B4-BE49-F238E27FC236}">
                    <a16:creationId xmlns:a16="http://schemas.microsoft.com/office/drawing/2014/main" id="{7BE9330B-C3B7-442F-A37E-1E92380A8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873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1" name="Line 37">
                <a:extLst>
                  <a:ext uri="{FF2B5EF4-FFF2-40B4-BE49-F238E27FC236}">
                    <a16:creationId xmlns:a16="http://schemas.microsoft.com/office/drawing/2014/main" id="{0EF805E5-4AC2-4F6C-887B-8AF6C950E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91" y="753"/>
                <a:ext cx="23" cy="2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2" name="Oval 38">
                <a:extLst>
                  <a:ext uri="{FF2B5EF4-FFF2-40B4-BE49-F238E27FC236}">
                    <a16:creationId xmlns:a16="http://schemas.microsoft.com/office/drawing/2014/main" id="{EF126E68-A5A3-4D2B-B148-155ED4186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72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84A7310D-A946-4F94-A612-8F3CC3477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1" y="862"/>
                <a:ext cx="16" cy="1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4" name="Oval 40">
                <a:extLst>
                  <a:ext uri="{FF2B5EF4-FFF2-40B4-BE49-F238E27FC236}">
                    <a16:creationId xmlns:a16="http://schemas.microsoft.com/office/drawing/2014/main" id="{2DC3CFBC-02A1-4EE6-9350-10CC45885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873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5" name="Line 41">
                <a:extLst>
                  <a:ext uri="{FF2B5EF4-FFF2-40B4-BE49-F238E27FC236}">
                    <a16:creationId xmlns:a16="http://schemas.microsoft.com/office/drawing/2014/main" id="{5F57E634-FF7C-449B-B1FF-FB66E60FA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811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6" name="Oval 42">
                <a:extLst>
                  <a:ext uri="{FF2B5EF4-FFF2-40B4-BE49-F238E27FC236}">
                    <a16:creationId xmlns:a16="http://schemas.microsoft.com/office/drawing/2014/main" id="{0B02C0AD-196F-4619-8971-0F4A60E54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" y="79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7" name="Line 43">
                <a:extLst>
                  <a:ext uri="{FF2B5EF4-FFF2-40B4-BE49-F238E27FC236}">
                    <a16:creationId xmlns:a16="http://schemas.microsoft.com/office/drawing/2014/main" id="{477FA670-15AA-4817-B6CA-C7BFDFBC1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95" y="811"/>
                <a:ext cx="23" cy="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8" name="Oval 44">
                <a:extLst>
                  <a:ext uri="{FF2B5EF4-FFF2-40B4-BE49-F238E27FC236}">
                    <a16:creationId xmlns:a16="http://schemas.microsoft.com/office/drawing/2014/main" id="{DA69016C-91F1-45D7-8E45-66AD43FE8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796"/>
                <a:ext cx="31" cy="31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9CEEF3E7-1ABF-4101-9AF4-8F3EBCAC2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788"/>
                <a:ext cx="28" cy="52"/>
              </a:xfrm>
              <a:custGeom>
                <a:avLst/>
                <a:gdLst>
                  <a:gd name="T0" fmla="*/ 0 w 14"/>
                  <a:gd name="T1" fmla="*/ 21 h 27"/>
                  <a:gd name="T2" fmla="*/ 7 w 14"/>
                  <a:gd name="T3" fmla="*/ 27 h 27"/>
                  <a:gd name="T4" fmla="*/ 14 w 14"/>
                  <a:gd name="T5" fmla="*/ 21 h 27"/>
                  <a:gd name="T6" fmla="*/ 7 w 14"/>
                  <a:gd name="T7" fmla="*/ 14 h 27"/>
                  <a:gd name="T8" fmla="*/ 0 w 14"/>
                  <a:gd name="T9" fmla="*/ 7 h 27"/>
                  <a:gd name="T10" fmla="*/ 7 w 14"/>
                  <a:gd name="T11" fmla="*/ 0 h 27"/>
                  <a:gd name="T12" fmla="*/ 14 w 14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7">
                    <a:moveTo>
                      <a:pt x="0" y="21"/>
                    </a:moveTo>
                    <a:cubicBezTo>
                      <a:pt x="0" y="24"/>
                      <a:pt x="3" y="27"/>
                      <a:pt x="7" y="27"/>
                    </a:cubicBezTo>
                    <a:cubicBezTo>
                      <a:pt x="11" y="27"/>
                      <a:pt x="14" y="24"/>
                      <a:pt x="14" y="21"/>
                    </a:cubicBezTo>
                    <a:cubicBezTo>
                      <a:pt x="14" y="17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4"/>
                      <a:pt x="14" y="7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0" name="Line 46">
                <a:extLst>
                  <a:ext uri="{FF2B5EF4-FFF2-40B4-BE49-F238E27FC236}">
                    <a16:creationId xmlns:a16="http://schemas.microsoft.com/office/drawing/2014/main" id="{DA067920-9726-455F-A24C-81B7788B5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840"/>
                <a:ext cx="0" cy="1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1" name="Line 47">
                <a:extLst>
                  <a:ext uri="{FF2B5EF4-FFF2-40B4-BE49-F238E27FC236}">
                    <a16:creationId xmlns:a16="http://schemas.microsoft.com/office/drawing/2014/main" id="{22A024FA-F1AA-4BBB-AB6D-9B668542E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780"/>
                <a:ext cx="0" cy="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770C7E-09DA-4310-8B3A-66E3B1F8C014}"/>
                </a:ext>
              </a:extLst>
            </p:cNvPr>
            <p:cNvSpPr txBox="1"/>
            <p:nvPr/>
          </p:nvSpPr>
          <p:spPr>
            <a:xfrm>
              <a:off x="5450293" y="1142140"/>
              <a:ext cx="6355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01</a:t>
              </a:r>
              <a:endParaRPr lang="en-ID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68BCBFF-EE35-470A-AC10-680640CD0B60}"/>
              </a:ext>
            </a:extLst>
          </p:cNvPr>
          <p:cNvSpPr txBox="1"/>
          <p:nvPr/>
        </p:nvSpPr>
        <p:spPr>
          <a:xfrm>
            <a:off x="7315274" y="686095"/>
            <a:ext cx="430783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solidFill>
                  <a:srgbClr val="002060"/>
                </a:solidFill>
              </a:rPr>
              <a:t>Notice churning signs in advance</a:t>
            </a:r>
          </a:p>
          <a:p>
            <a:pPr algn="just">
              <a:spcAft>
                <a:spcPts val="600"/>
              </a:spcAft>
            </a:pPr>
            <a:r>
              <a:rPr lang="en-IN" sz="1400" dirty="0">
                <a:solidFill>
                  <a:srgbClr val="002060"/>
                </a:solidFill>
              </a:rPr>
              <a:t>Identify the key variables of customer behaviour, such as purchase patterns, product usage and history of customer service enquiries.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08745E1-956F-4861-B899-85D1D5D28CB1}"/>
              </a:ext>
            </a:extLst>
          </p:cNvPr>
          <p:cNvSpPr txBox="1"/>
          <p:nvPr/>
        </p:nvSpPr>
        <p:spPr>
          <a:xfrm>
            <a:off x="7289669" y="3390390"/>
            <a:ext cx="4333439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solidFill>
                  <a:srgbClr val="002060"/>
                </a:solidFill>
              </a:rPr>
              <a:t>Timely Promotions</a:t>
            </a:r>
          </a:p>
          <a:p>
            <a:pPr algn="just">
              <a:spcAft>
                <a:spcPts val="600"/>
              </a:spcAft>
            </a:pPr>
            <a:r>
              <a:rPr lang="en-IN" sz="1400" dirty="0">
                <a:solidFill>
                  <a:srgbClr val="002060"/>
                </a:solidFill>
              </a:rPr>
              <a:t>Appreciating your consumer’s urge to resist the hype is important. They expect timely promotions that not only fit their buying habits but also their lifestyles</a:t>
            </a:r>
          </a:p>
        </p:txBody>
      </p:sp>
      <p:grpSp>
        <p:nvGrpSpPr>
          <p:cNvPr id="58" name="Group 25">
            <a:extLst>
              <a:ext uri="{FF2B5EF4-FFF2-40B4-BE49-F238E27FC236}">
                <a16:creationId xmlns:a16="http://schemas.microsoft.com/office/drawing/2014/main" id="{7B899C7E-910B-49D1-83DF-1E67E2A47A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75" y="2929555"/>
            <a:ext cx="708025" cy="708025"/>
            <a:chOff x="406" y="2585"/>
            <a:chExt cx="178" cy="178"/>
          </a:xfrm>
        </p:grpSpPr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7419E363-7332-4BDC-8CE6-672FAFA8B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2678"/>
              <a:ext cx="46" cy="46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5120608-8D09-409D-AFDF-CA15B8D9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2639"/>
              <a:ext cx="124" cy="124"/>
            </a:xfrm>
            <a:custGeom>
              <a:avLst/>
              <a:gdLst>
                <a:gd name="T0" fmla="*/ 57 w 64"/>
                <a:gd name="T1" fmla="*/ 27 h 64"/>
                <a:gd name="T2" fmla="*/ 64 w 64"/>
                <a:gd name="T3" fmla="*/ 23 h 64"/>
                <a:gd name="T4" fmla="*/ 56 w 64"/>
                <a:gd name="T5" fmla="*/ 9 h 64"/>
                <a:gd name="T6" fmla="*/ 49 w 64"/>
                <a:gd name="T7" fmla="*/ 13 h 64"/>
                <a:gd name="T8" fmla="*/ 40 w 64"/>
                <a:gd name="T9" fmla="*/ 7 h 64"/>
                <a:gd name="T10" fmla="*/ 40 w 64"/>
                <a:gd name="T11" fmla="*/ 0 h 64"/>
                <a:gd name="T12" fmla="*/ 24 w 64"/>
                <a:gd name="T13" fmla="*/ 0 h 64"/>
                <a:gd name="T14" fmla="*/ 24 w 64"/>
                <a:gd name="T15" fmla="*/ 7 h 64"/>
                <a:gd name="T16" fmla="*/ 15 w 64"/>
                <a:gd name="T17" fmla="*/ 13 h 64"/>
                <a:gd name="T18" fmla="*/ 8 w 64"/>
                <a:gd name="T19" fmla="*/ 9 h 64"/>
                <a:gd name="T20" fmla="*/ 0 w 64"/>
                <a:gd name="T21" fmla="*/ 23 h 64"/>
                <a:gd name="T22" fmla="*/ 7 w 64"/>
                <a:gd name="T23" fmla="*/ 27 h 64"/>
                <a:gd name="T24" fmla="*/ 7 w 64"/>
                <a:gd name="T25" fmla="*/ 37 h 64"/>
                <a:gd name="T26" fmla="*/ 0 w 64"/>
                <a:gd name="T27" fmla="*/ 41 h 64"/>
                <a:gd name="T28" fmla="*/ 8 w 64"/>
                <a:gd name="T29" fmla="*/ 55 h 64"/>
                <a:gd name="T30" fmla="*/ 15 w 64"/>
                <a:gd name="T31" fmla="*/ 51 h 64"/>
                <a:gd name="T32" fmla="*/ 24 w 64"/>
                <a:gd name="T33" fmla="*/ 57 h 64"/>
                <a:gd name="T34" fmla="*/ 24 w 64"/>
                <a:gd name="T35" fmla="*/ 64 h 64"/>
                <a:gd name="T36" fmla="*/ 40 w 64"/>
                <a:gd name="T37" fmla="*/ 64 h 64"/>
                <a:gd name="T38" fmla="*/ 40 w 64"/>
                <a:gd name="T39" fmla="*/ 57 h 64"/>
                <a:gd name="T40" fmla="*/ 49 w 64"/>
                <a:gd name="T41" fmla="*/ 51 h 64"/>
                <a:gd name="T42" fmla="*/ 56 w 64"/>
                <a:gd name="T43" fmla="*/ 55 h 64"/>
                <a:gd name="T44" fmla="*/ 64 w 64"/>
                <a:gd name="T45" fmla="*/ 41 h 64"/>
                <a:gd name="T46" fmla="*/ 57 w 64"/>
                <a:gd name="T47" fmla="*/ 37 h 64"/>
                <a:gd name="T48" fmla="*/ 57 w 64"/>
                <a:gd name="T49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4">
                  <a:moveTo>
                    <a:pt x="57" y="27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0"/>
                    <a:pt x="43" y="8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8"/>
                    <a:pt x="17" y="10"/>
                    <a:pt x="15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30"/>
                    <a:pt x="6" y="34"/>
                    <a:pt x="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4"/>
                    <a:pt x="21" y="56"/>
                    <a:pt x="24" y="5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7" y="54"/>
                    <a:pt x="49" y="51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8" y="34"/>
                    <a:pt x="58" y="30"/>
                    <a:pt x="57" y="27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7BCF337A-001A-4645-982F-FC5F8536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2608"/>
              <a:ext cx="23" cy="23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C0B58051-9658-43E9-8C1C-DB87702C8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2585"/>
              <a:ext cx="70" cy="70"/>
            </a:xfrm>
            <a:custGeom>
              <a:avLst/>
              <a:gdLst>
                <a:gd name="T0" fmla="*/ 32 w 36"/>
                <a:gd name="T1" fmla="*/ 15 h 36"/>
                <a:gd name="T2" fmla="*/ 36 w 36"/>
                <a:gd name="T3" fmla="*/ 12 h 36"/>
                <a:gd name="T4" fmla="*/ 32 w 36"/>
                <a:gd name="T5" fmla="*/ 6 h 36"/>
                <a:gd name="T6" fmla="*/ 28 w 36"/>
                <a:gd name="T7" fmla="*/ 8 h 36"/>
                <a:gd name="T8" fmla="*/ 22 w 36"/>
                <a:gd name="T9" fmla="*/ 5 h 36"/>
                <a:gd name="T10" fmla="*/ 22 w 36"/>
                <a:gd name="T11" fmla="*/ 0 h 36"/>
                <a:gd name="T12" fmla="*/ 14 w 36"/>
                <a:gd name="T13" fmla="*/ 0 h 36"/>
                <a:gd name="T14" fmla="*/ 14 w 36"/>
                <a:gd name="T15" fmla="*/ 5 h 36"/>
                <a:gd name="T16" fmla="*/ 8 w 36"/>
                <a:gd name="T17" fmla="*/ 8 h 36"/>
                <a:gd name="T18" fmla="*/ 4 w 36"/>
                <a:gd name="T19" fmla="*/ 6 h 36"/>
                <a:gd name="T20" fmla="*/ 0 w 36"/>
                <a:gd name="T21" fmla="*/ 12 h 36"/>
                <a:gd name="T22" fmla="*/ 4 w 36"/>
                <a:gd name="T23" fmla="*/ 15 h 36"/>
                <a:gd name="T24" fmla="*/ 4 w 36"/>
                <a:gd name="T25" fmla="*/ 21 h 36"/>
                <a:gd name="T26" fmla="*/ 0 w 36"/>
                <a:gd name="T27" fmla="*/ 24 h 36"/>
                <a:gd name="T28" fmla="*/ 4 w 36"/>
                <a:gd name="T29" fmla="*/ 30 h 36"/>
                <a:gd name="T30" fmla="*/ 8 w 36"/>
                <a:gd name="T31" fmla="*/ 28 h 36"/>
                <a:gd name="T32" fmla="*/ 14 w 36"/>
                <a:gd name="T33" fmla="*/ 31 h 36"/>
                <a:gd name="T34" fmla="*/ 14 w 36"/>
                <a:gd name="T35" fmla="*/ 36 h 36"/>
                <a:gd name="T36" fmla="*/ 22 w 36"/>
                <a:gd name="T37" fmla="*/ 36 h 36"/>
                <a:gd name="T38" fmla="*/ 22 w 36"/>
                <a:gd name="T39" fmla="*/ 31 h 36"/>
                <a:gd name="T40" fmla="*/ 28 w 36"/>
                <a:gd name="T41" fmla="*/ 28 h 36"/>
                <a:gd name="T42" fmla="*/ 32 w 36"/>
                <a:gd name="T43" fmla="*/ 30 h 36"/>
                <a:gd name="T44" fmla="*/ 36 w 36"/>
                <a:gd name="T45" fmla="*/ 24 h 36"/>
                <a:gd name="T46" fmla="*/ 32 w 36"/>
                <a:gd name="T47" fmla="*/ 21 h 36"/>
                <a:gd name="T48" fmla="*/ 32 w 36"/>
                <a:gd name="T4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2" y="15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8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7"/>
                    <a:pt x="4" y="19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8" y="2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9"/>
                    <a:pt x="32" y="17"/>
                    <a:pt x="32" y="15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686279E-1CE1-49E5-8781-F5DFF6A420F2}"/>
              </a:ext>
            </a:extLst>
          </p:cNvPr>
          <p:cNvSpPr/>
          <p:nvPr/>
        </p:nvSpPr>
        <p:spPr>
          <a:xfrm>
            <a:off x="5281607" y="352946"/>
            <a:ext cx="976379" cy="604725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F26447-CE4A-4E6D-9B57-0D6653A6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Business 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EC2A-C531-44D5-BB73-CDBA7B3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72A5216-8CCF-426B-A26C-B0108533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0"/>
            <a:ext cx="2336800" cy="4016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9AD4054-D3BE-4175-A04A-0D85AF13CE9A}"/>
              </a:ext>
            </a:extLst>
          </p:cNvPr>
          <p:cNvSpPr txBox="1"/>
          <p:nvPr/>
        </p:nvSpPr>
        <p:spPr>
          <a:xfrm>
            <a:off x="7315273" y="2072599"/>
            <a:ext cx="43078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Personalized Rewards</a:t>
            </a:r>
          </a:p>
          <a:p>
            <a:r>
              <a:rPr lang="en-IN" sz="1400" dirty="0">
                <a:solidFill>
                  <a:srgbClr val="002060"/>
                </a:solidFill>
              </a:rPr>
              <a:t>Recognize the value of your customer’s actions. Because that’s what you’re rewarding.</a:t>
            </a:r>
          </a:p>
        </p:txBody>
      </p:sp>
    </p:spTree>
    <p:extLst>
      <p:ext uri="{BB962C8B-B14F-4D97-AF65-F5344CB8AC3E}">
        <p14:creationId xmlns:p14="http://schemas.microsoft.com/office/powerpoint/2010/main" val="11325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25">
            <a:extLst>
              <a:ext uri="{FF2B5EF4-FFF2-40B4-BE49-F238E27FC236}">
                <a16:creationId xmlns:a16="http://schemas.microsoft.com/office/drawing/2014/main" id="{7B899C7E-910B-49D1-83DF-1E67E2A47A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75" y="2929555"/>
            <a:ext cx="708025" cy="708025"/>
            <a:chOff x="406" y="2585"/>
            <a:chExt cx="178" cy="178"/>
          </a:xfrm>
        </p:grpSpPr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7419E363-7332-4BDC-8CE6-672FAFA8B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" y="2678"/>
              <a:ext cx="46" cy="46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5120608-8D09-409D-AFDF-CA15B8D98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2639"/>
              <a:ext cx="124" cy="124"/>
            </a:xfrm>
            <a:custGeom>
              <a:avLst/>
              <a:gdLst>
                <a:gd name="T0" fmla="*/ 57 w 64"/>
                <a:gd name="T1" fmla="*/ 27 h 64"/>
                <a:gd name="T2" fmla="*/ 64 w 64"/>
                <a:gd name="T3" fmla="*/ 23 h 64"/>
                <a:gd name="T4" fmla="*/ 56 w 64"/>
                <a:gd name="T5" fmla="*/ 9 h 64"/>
                <a:gd name="T6" fmla="*/ 49 w 64"/>
                <a:gd name="T7" fmla="*/ 13 h 64"/>
                <a:gd name="T8" fmla="*/ 40 w 64"/>
                <a:gd name="T9" fmla="*/ 7 h 64"/>
                <a:gd name="T10" fmla="*/ 40 w 64"/>
                <a:gd name="T11" fmla="*/ 0 h 64"/>
                <a:gd name="T12" fmla="*/ 24 w 64"/>
                <a:gd name="T13" fmla="*/ 0 h 64"/>
                <a:gd name="T14" fmla="*/ 24 w 64"/>
                <a:gd name="T15" fmla="*/ 7 h 64"/>
                <a:gd name="T16" fmla="*/ 15 w 64"/>
                <a:gd name="T17" fmla="*/ 13 h 64"/>
                <a:gd name="T18" fmla="*/ 8 w 64"/>
                <a:gd name="T19" fmla="*/ 9 h 64"/>
                <a:gd name="T20" fmla="*/ 0 w 64"/>
                <a:gd name="T21" fmla="*/ 23 h 64"/>
                <a:gd name="T22" fmla="*/ 7 w 64"/>
                <a:gd name="T23" fmla="*/ 27 h 64"/>
                <a:gd name="T24" fmla="*/ 7 w 64"/>
                <a:gd name="T25" fmla="*/ 37 h 64"/>
                <a:gd name="T26" fmla="*/ 0 w 64"/>
                <a:gd name="T27" fmla="*/ 41 h 64"/>
                <a:gd name="T28" fmla="*/ 8 w 64"/>
                <a:gd name="T29" fmla="*/ 55 h 64"/>
                <a:gd name="T30" fmla="*/ 15 w 64"/>
                <a:gd name="T31" fmla="*/ 51 h 64"/>
                <a:gd name="T32" fmla="*/ 24 w 64"/>
                <a:gd name="T33" fmla="*/ 57 h 64"/>
                <a:gd name="T34" fmla="*/ 24 w 64"/>
                <a:gd name="T35" fmla="*/ 64 h 64"/>
                <a:gd name="T36" fmla="*/ 40 w 64"/>
                <a:gd name="T37" fmla="*/ 64 h 64"/>
                <a:gd name="T38" fmla="*/ 40 w 64"/>
                <a:gd name="T39" fmla="*/ 57 h 64"/>
                <a:gd name="T40" fmla="*/ 49 w 64"/>
                <a:gd name="T41" fmla="*/ 51 h 64"/>
                <a:gd name="T42" fmla="*/ 56 w 64"/>
                <a:gd name="T43" fmla="*/ 55 h 64"/>
                <a:gd name="T44" fmla="*/ 64 w 64"/>
                <a:gd name="T45" fmla="*/ 41 h 64"/>
                <a:gd name="T46" fmla="*/ 57 w 64"/>
                <a:gd name="T47" fmla="*/ 37 h 64"/>
                <a:gd name="T48" fmla="*/ 57 w 64"/>
                <a:gd name="T49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4">
                  <a:moveTo>
                    <a:pt x="57" y="27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0"/>
                    <a:pt x="43" y="8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8"/>
                    <a:pt x="17" y="10"/>
                    <a:pt x="15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30"/>
                    <a:pt x="6" y="34"/>
                    <a:pt x="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4"/>
                    <a:pt x="21" y="56"/>
                    <a:pt x="24" y="5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7" y="54"/>
                    <a:pt x="49" y="51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8" y="34"/>
                    <a:pt x="58" y="30"/>
                    <a:pt x="57" y="27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7BCF337A-001A-4645-982F-FC5F8536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2608"/>
              <a:ext cx="23" cy="23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C0B58051-9658-43E9-8C1C-DB87702C8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" y="2585"/>
              <a:ext cx="70" cy="70"/>
            </a:xfrm>
            <a:custGeom>
              <a:avLst/>
              <a:gdLst>
                <a:gd name="T0" fmla="*/ 32 w 36"/>
                <a:gd name="T1" fmla="*/ 15 h 36"/>
                <a:gd name="T2" fmla="*/ 36 w 36"/>
                <a:gd name="T3" fmla="*/ 12 h 36"/>
                <a:gd name="T4" fmla="*/ 32 w 36"/>
                <a:gd name="T5" fmla="*/ 6 h 36"/>
                <a:gd name="T6" fmla="*/ 28 w 36"/>
                <a:gd name="T7" fmla="*/ 8 h 36"/>
                <a:gd name="T8" fmla="*/ 22 w 36"/>
                <a:gd name="T9" fmla="*/ 5 h 36"/>
                <a:gd name="T10" fmla="*/ 22 w 36"/>
                <a:gd name="T11" fmla="*/ 0 h 36"/>
                <a:gd name="T12" fmla="*/ 14 w 36"/>
                <a:gd name="T13" fmla="*/ 0 h 36"/>
                <a:gd name="T14" fmla="*/ 14 w 36"/>
                <a:gd name="T15" fmla="*/ 5 h 36"/>
                <a:gd name="T16" fmla="*/ 8 w 36"/>
                <a:gd name="T17" fmla="*/ 8 h 36"/>
                <a:gd name="T18" fmla="*/ 4 w 36"/>
                <a:gd name="T19" fmla="*/ 6 h 36"/>
                <a:gd name="T20" fmla="*/ 0 w 36"/>
                <a:gd name="T21" fmla="*/ 12 h 36"/>
                <a:gd name="T22" fmla="*/ 4 w 36"/>
                <a:gd name="T23" fmla="*/ 15 h 36"/>
                <a:gd name="T24" fmla="*/ 4 w 36"/>
                <a:gd name="T25" fmla="*/ 21 h 36"/>
                <a:gd name="T26" fmla="*/ 0 w 36"/>
                <a:gd name="T27" fmla="*/ 24 h 36"/>
                <a:gd name="T28" fmla="*/ 4 w 36"/>
                <a:gd name="T29" fmla="*/ 30 h 36"/>
                <a:gd name="T30" fmla="*/ 8 w 36"/>
                <a:gd name="T31" fmla="*/ 28 h 36"/>
                <a:gd name="T32" fmla="*/ 14 w 36"/>
                <a:gd name="T33" fmla="*/ 31 h 36"/>
                <a:gd name="T34" fmla="*/ 14 w 36"/>
                <a:gd name="T35" fmla="*/ 36 h 36"/>
                <a:gd name="T36" fmla="*/ 22 w 36"/>
                <a:gd name="T37" fmla="*/ 36 h 36"/>
                <a:gd name="T38" fmla="*/ 22 w 36"/>
                <a:gd name="T39" fmla="*/ 31 h 36"/>
                <a:gd name="T40" fmla="*/ 28 w 36"/>
                <a:gd name="T41" fmla="*/ 28 h 36"/>
                <a:gd name="T42" fmla="*/ 32 w 36"/>
                <a:gd name="T43" fmla="*/ 30 h 36"/>
                <a:gd name="T44" fmla="*/ 36 w 36"/>
                <a:gd name="T45" fmla="*/ 24 h 36"/>
                <a:gd name="T46" fmla="*/ 32 w 36"/>
                <a:gd name="T47" fmla="*/ 21 h 36"/>
                <a:gd name="T48" fmla="*/ 32 w 36"/>
                <a:gd name="T4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2" y="15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8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7"/>
                    <a:pt x="4" y="19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8" y="2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9"/>
                    <a:pt x="32" y="17"/>
                    <a:pt x="32" y="15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8F26447-CE4A-4E6D-9B57-0D6653A6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Business 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EC2A-C531-44D5-BB73-CDBA7B3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72A5216-8CCF-426B-A26C-B0108533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0"/>
            <a:ext cx="2336800" cy="40163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139DE-4463-4D15-A0E7-420ED9865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42" y="1133759"/>
            <a:ext cx="7718706" cy="469738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369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7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9896C-9833-438E-9E1D-9052DC15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5" t="34286" r="75127" b="47075"/>
          <a:stretch/>
        </p:blipFill>
        <p:spPr>
          <a:xfrm>
            <a:off x="494521" y="251924"/>
            <a:ext cx="5708497" cy="5626361"/>
          </a:xfrm>
          <a:prstGeom prst="rect">
            <a:avLst/>
          </a:prstGeom>
          <a:effectLst>
            <a:softEdge rad="7493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DAC0E-05B6-47E5-BEDD-46ED45C3729D}"/>
              </a:ext>
            </a:extLst>
          </p:cNvPr>
          <p:cNvSpPr txBox="1"/>
          <p:nvPr/>
        </p:nvSpPr>
        <p:spPr>
          <a:xfrm>
            <a:off x="6559420" y="1735492"/>
            <a:ext cx="506652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</a:rPr>
              <a:t>Animesh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Devarshi</a:t>
            </a:r>
            <a:endParaRPr lang="en-US" sz="3000" b="1" dirty="0">
              <a:solidFill>
                <a:schemeClr val="bg1"/>
              </a:solidFill>
            </a:endParaRPr>
          </a:p>
          <a:p>
            <a:pPr fontAlgn="base"/>
            <a:r>
              <a:rPr lang="it-IT" dirty="0">
                <a:solidFill>
                  <a:schemeClr val="bg1"/>
                </a:solidFill>
              </a:rPr>
              <a:t>Data Scientist &amp; Data visualization specialist @ Accenture</a:t>
            </a:r>
          </a:p>
          <a:p>
            <a:br>
              <a:rPr lang="it-IT" sz="2800" dirty="0"/>
            </a:b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9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FAC7-0855-480F-81F2-069A0255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D" dirty="0"/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5509BEC4-DAF2-4DE8-9A0C-96FC590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3</a:t>
            </a:fld>
            <a:endParaRPr lang="en-ID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8033E4A-8048-4C3E-BFCD-790BD1D9E0FD}"/>
              </a:ext>
            </a:extLst>
          </p:cNvPr>
          <p:cNvSpPr>
            <a:spLocks/>
          </p:cNvSpPr>
          <p:nvPr/>
        </p:nvSpPr>
        <p:spPr bwMode="auto">
          <a:xfrm>
            <a:off x="1253284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98F5AC4-5C34-4274-BA00-1C1CE5D1DF73}"/>
              </a:ext>
            </a:extLst>
          </p:cNvPr>
          <p:cNvSpPr>
            <a:spLocks/>
          </p:cNvSpPr>
          <p:nvPr/>
        </p:nvSpPr>
        <p:spPr bwMode="auto">
          <a:xfrm>
            <a:off x="1095375" y="3084762"/>
            <a:ext cx="1111250" cy="90357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9859 h 10526"/>
              <a:gd name="connsiteX1" fmla="*/ 9641 w 10000"/>
              <a:gd name="connsiteY1" fmla="*/ 7695 h 10526"/>
              <a:gd name="connsiteX2" fmla="*/ 10000 w 10000"/>
              <a:gd name="connsiteY2" fmla="*/ 7142 h 10526"/>
              <a:gd name="connsiteX3" fmla="*/ 10000 w 10000"/>
              <a:gd name="connsiteY3" fmla="*/ 2802 h 10526"/>
              <a:gd name="connsiteX4" fmla="*/ 9641 w 10000"/>
              <a:gd name="connsiteY4" fmla="*/ 2249 h 10526"/>
              <a:gd name="connsiteX5" fmla="*/ 5366 w 10000"/>
              <a:gd name="connsiteY5" fmla="*/ 85 h 10526"/>
              <a:gd name="connsiteX6" fmla="*/ 4634 w 10000"/>
              <a:gd name="connsiteY6" fmla="*/ 85 h 10526"/>
              <a:gd name="connsiteX7" fmla="*/ 359 w 10000"/>
              <a:gd name="connsiteY7" fmla="*/ 2249 h 10526"/>
              <a:gd name="connsiteX8" fmla="*/ 0 w 10000"/>
              <a:gd name="connsiteY8" fmla="*/ 2802 h 10526"/>
              <a:gd name="connsiteX9" fmla="*/ 0 w 10000"/>
              <a:gd name="connsiteY9" fmla="*/ 7142 h 10526"/>
              <a:gd name="connsiteX10" fmla="*/ 359 w 10000"/>
              <a:gd name="connsiteY10" fmla="*/ 7695 h 10526"/>
              <a:gd name="connsiteX11" fmla="*/ 4634 w 10000"/>
              <a:gd name="connsiteY11" fmla="*/ 9859 h 10526"/>
              <a:gd name="connsiteX12" fmla="*/ 6125 w 10000"/>
              <a:gd name="connsiteY12" fmla="*/ 10526 h 10526"/>
              <a:gd name="connsiteX0" fmla="*/ 5366 w 10000"/>
              <a:gd name="connsiteY0" fmla="*/ 9859 h 9859"/>
              <a:gd name="connsiteX1" fmla="*/ 9641 w 10000"/>
              <a:gd name="connsiteY1" fmla="*/ 7695 h 9859"/>
              <a:gd name="connsiteX2" fmla="*/ 10000 w 10000"/>
              <a:gd name="connsiteY2" fmla="*/ 7142 h 9859"/>
              <a:gd name="connsiteX3" fmla="*/ 10000 w 10000"/>
              <a:gd name="connsiteY3" fmla="*/ 2802 h 9859"/>
              <a:gd name="connsiteX4" fmla="*/ 9641 w 10000"/>
              <a:gd name="connsiteY4" fmla="*/ 2249 h 9859"/>
              <a:gd name="connsiteX5" fmla="*/ 5366 w 10000"/>
              <a:gd name="connsiteY5" fmla="*/ 85 h 9859"/>
              <a:gd name="connsiteX6" fmla="*/ 4634 w 10000"/>
              <a:gd name="connsiteY6" fmla="*/ 85 h 9859"/>
              <a:gd name="connsiteX7" fmla="*/ 359 w 10000"/>
              <a:gd name="connsiteY7" fmla="*/ 2249 h 9859"/>
              <a:gd name="connsiteX8" fmla="*/ 0 w 10000"/>
              <a:gd name="connsiteY8" fmla="*/ 2802 h 9859"/>
              <a:gd name="connsiteX9" fmla="*/ 0 w 10000"/>
              <a:gd name="connsiteY9" fmla="*/ 7142 h 9859"/>
              <a:gd name="connsiteX10" fmla="*/ 359 w 10000"/>
              <a:gd name="connsiteY10" fmla="*/ 7695 h 9859"/>
              <a:gd name="connsiteX11" fmla="*/ 4634 w 10000"/>
              <a:gd name="connsiteY11" fmla="*/ 9859 h 9859"/>
              <a:gd name="connsiteX0" fmla="*/ 5366 w 10000"/>
              <a:gd name="connsiteY0" fmla="*/ 10000 h 10000"/>
              <a:gd name="connsiteX1" fmla="*/ 9641 w 10000"/>
              <a:gd name="connsiteY1" fmla="*/ 7805 h 10000"/>
              <a:gd name="connsiteX2" fmla="*/ 10000 w 10000"/>
              <a:gd name="connsiteY2" fmla="*/ 7244 h 10000"/>
              <a:gd name="connsiteX3" fmla="*/ 10000 w 10000"/>
              <a:gd name="connsiteY3" fmla="*/ 2842 h 10000"/>
              <a:gd name="connsiteX4" fmla="*/ 9641 w 10000"/>
              <a:gd name="connsiteY4" fmla="*/ 2281 h 10000"/>
              <a:gd name="connsiteX5" fmla="*/ 5366 w 10000"/>
              <a:gd name="connsiteY5" fmla="*/ 86 h 10000"/>
              <a:gd name="connsiteX6" fmla="*/ 4634 w 10000"/>
              <a:gd name="connsiteY6" fmla="*/ 86 h 10000"/>
              <a:gd name="connsiteX7" fmla="*/ 359 w 10000"/>
              <a:gd name="connsiteY7" fmla="*/ 2281 h 10000"/>
              <a:gd name="connsiteX8" fmla="*/ 0 w 10000"/>
              <a:gd name="connsiteY8" fmla="*/ 2842 h 10000"/>
              <a:gd name="connsiteX9" fmla="*/ 0 w 10000"/>
              <a:gd name="connsiteY9" fmla="*/ 7244 h 10000"/>
              <a:gd name="connsiteX10" fmla="*/ 359 w 10000"/>
              <a:gd name="connsiteY10" fmla="*/ 7805 h 10000"/>
              <a:gd name="connsiteX0" fmla="*/ 9641 w 10000"/>
              <a:gd name="connsiteY0" fmla="*/ 7805 h 7805"/>
              <a:gd name="connsiteX1" fmla="*/ 10000 w 10000"/>
              <a:gd name="connsiteY1" fmla="*/ 7244 h 7805"/>
              <a:gd name="connsiteX2" fmla="*/ 10000 w 10000"/>
              <a:gd name="connsiteY2" fmla="*/ 2842 h 7805"/>
              <a:gd name="connsiteX3" fmla="*/ 9641 w 10000"/>
              <a:gd name="connsiteY3" fmla="*/ 2281 h 7805"/>
              <a:gd name="connsiteX4" fmla="*/ 5366 w 10000"/>
              <a:gd name="connsiteY4" fmla="*/ 86 h 7805"/>
              <a:gd name="connsiteX5" fmla="*/ 4634 w 10000"/>
              <a:gd name="connsiteY5" fmla="*/ 86 h 7805"/>
              <a:gd name="connsiteX6" fmla="*/ 359 w 10000"/>
              <a:gd name="connsiteY6" fmla="*/ 2281 h 7805"/>
              <a:gd name="connsiteX7" fmla="*/ 0 w 10000"/>
              <a:gd name="connsiteY7" fmla="*/ 2842 h 7805"/>
              <a:gd name="connsiteX8" fmla="*/ 0 w 10000"/>
              <a:gd name="connsiteY8" fmla="*/ 7244 h 7805"/>
              <a:gd name="connsiteX9" fmla="*/ 359 w 10000"/>
              <a:gd name="connsiteY9" fmla="*/ 7805 h 7805"/>
              <a:gd name="connsiteX0" fmla="*/ 10000 w 10000"/>
              <a:gd name="connsiteY0" fmla="*/ 9281 h 10000"/>
              <a:gd name="connsiteX1" fmla="*/ 10000 w 10000"/>
              <a:gd name="connsiteY1" fmla="*/ 3641 h 10000"/>
              <a:gd name="connsiteX2" fmla="*/ 9641 w 10000"/>
              <a:gd name="connsiteY2" fmla="*/ 2922 h 10000"/>
              <a:gd name="connsiteX3" fmla="*/ 5366 w 10000"/>
              <a:gd name="connsiteY3" fmla="*/ 110 h 10000"/>
              <a:gd name="connsiteX4" fmla="*/ 4634 w 10000"/>
              <a:gd name="connsiteY4" fmla="*/ 110 h 10000"/>
              <a:gd name="connsiteX5" fmla="*/ 359 w 10000"/>
              <a:gd name="connsiteY5" fmla="*/ 2922 h 10000"/>
              <a:gd name="connsiteX6" fmla="*/ 0 w 10000"/>
              <a:gd name="connsiteY6" fmla="*/ 3641 h 10000"/>
              <a:gd name="connsiteX7" fmla="*/ 0 w 10000"/>
              <a:gd name="connsiteY7" fmla="*/ 9281 h 10000"/>
              <a:gd name="connsiteX8" fmla="*/ 359 w 10000"/>
              <a:gd name="connsiteY8" fmla="*/ 10000 h 10000"/>
              <a:gd name="connsiteX0" fmla="*/ 10000 w 10000"/>
              <a:gd name="connsiteY0" fmla="*/ 9281 h 9281"/>
              <a:gd name="connsiteX1" fmla="*/ 10000 w 10000"/>
              <a:gd name="connsiteY1" fmla="*/ 3641 h 9281"/>
              <a:gd name="connsiteX2" fmla="*/ 9641 w 10000"/>
              <a:gd name="connsiteY2" fmla="*/ 2922 h 9281"/>
              <a:gd name="connsiteX3" fmla="*/ 5366 w 10000"/>
              <a:gd name="connsiteY3" fmla="*/ 110 h 9281"/>
              <a:gd name="connsiteX4" fmla="*/ 4634 w 10000"/>
              <a:gd name="connsiteY4" fmla="*/ 110 h 9281"/>
              <a:gd name="connsiteX5" fmla="*/ 359 w 10000"/>
              <a:gd name="connsiteY5" fmla="*/ 2922 h 9281"/>
              <a:gd name="connsiteX6" fmla="*/ 0 w 10000"/>
              <a:gd name="connsiteY6" fmla="*/ 3641 h 9281"/>
              <a:gd name="connsiteX7" fmla="*/ 0 w 10000"/>
              <a:gd name="connsiteY7" fmla="*/ 9281 h 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1">
                <a:moveTo>
                  <a:pt x="10000" y="9281"/>
                </a:moveTo>
                <a:lnTo>
                  <a:pt x="10000" y="3641"/>
                </a:lnTo>
                <a:cubicBezTo>
                  <a:pt x="10000" y="3348"/>
                  <a:pt x="9871" y="3070"/>
                  <a:pt x="9641" y="2922"/>
                </a:cubicBezTo>
                <a:lnTo>
                  <a:pt x="5366" y="110"/>
                </a:lnTo>
                <a:cubicBezTo>
                  <a:pt x="5136" y="-36"/>
                  <a:pt x="4864" y="-36"/>
                  <a:pt x="4634" y="110"/>
                </a:cubicBezTo>
                <a:lnTo>
                  <a:pt x="359" y="2922"/>
                </a:lnTo>
                <a:cubicBezTo>
                  <a:pt x="129" y="3070"/>
                  <a:pt x="0" y="3348"/>
                  <a:pt x="0" y="3641"/>
                </a:cubicBezTo>
                <a:lnTo>
                  <a:pt x="0" y="9281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 type="oval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7A6BB8D-8A2F-42D8-A30E-A97C2CBB6E2C}"/>
              </a:ext>
            </a:extLst>
          </p:cNvPr>
          <p:cNvSpPr>
            <a:spLocks/>
          </p:cNvSpPr>
          <p:nvPr/>
        </p:nvSpPr>
        <p:spPr bwMode="auto">
          <a:xfrm>
            <a:off x="2206625" y="3439256"/>
            <a:ext cx="1111250" cy="90351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85 h 9943"/>
              <a:gd name="connsiteX1" fmla="*/ 4634 w 10000"/>
              <a:gd name="connsiteY1" fmla="*/ 85 h 9943"/>
              <a:gd name="connsiteX2" fmla="*/ 359 w 10000"/>
              <a:gd name="connsiteY2" fmla="*/ 2249 h 9943"/>
              <a:gd name="connsiteX3" fmla="*/ 0 w 10000"/>
              <a:gd name="connsiteY3" fmla="*/ 2802 h 9943"/>
              <a:gd name="connsiteX4" fmla="*/ 0 w 10000"/>
              <a:gd name="connsiteY4" fmla="*/ 7142 h 9943"/>
              <a:gd name="connsiteX5" fmla="*/ 359 w 10000"/>
              <a:gd name="connsiteY5" fmla="*/ 7695 h 9943"/>
              <a:gd name="connsiteX6" fmla="*/ 4634 w 10000"/>
              <a:gd name="connsiteY6" fmla="*/ 9859 h 9943"/>
              <a:gd name="connsiteX7" fmla="*/ 5366 w 10000"/>
              <a:gd name="connsiteY7" fmla="*/ 9859 h 9943"/>
              <a:gd name="connsiteX8" fmla="*/ 9641 w 10000"/>
              <a:gd name="connsiteY8" fmla="*/ 7695 h 9943"/>
              <a:gd name="connsiteX9" fmla="*/ 10000 w 10000"/>
              <a:gd name="connsiteY9" fmla="*/ 7142 h 9943"/>
              <a:gd name="connsiteX10" fmla="*/ 10000 w 10000"/>
              <a:gd name="connsiteY10" fmla="*/ 2802 h 9943"/>
              <a:gd name="connsiteX11" fmla="*/ 9641 w 10000"/>
              <a:gd name="connsiteY11" fmla="*/ 2249 h 9943"/>
              <a:gd name="connsiteX12" fmla="*/ 6125 w 10000"/>
              <a:gd name="connsiteY12" fmla="*/ 752 h 9943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11" fmla="*/ 9641 w 10000"/>
              <a:gd name="connsiteY11" fmla="*/ 2262 h 10000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0" fmla="*/ 4634 w 10000"/>
              <a:gd name="connsiteY0" fmla="*/ 0 h 9915"/>
              <a:gd name="connsiteX1" fmla="*/ 359 w 10000"/>
              <a:gd name="connsiteY1" fmla="*/ 2177 h 9915"/>
              <a:gd name="connsiteX2" fmla="*/ 0 w 10000"/>
              <a:gd name="connsiteY2" fmla="*/ 2733 h 9915"/>
              <a:gd name="connsiteX3" fmla="*/ 0 w 10000"/>
              <a:gd name="connsiteY3" fmla="*/ 7098 h 9915"/>
              <a:gd name="connsiteX4" fmla="*/ 359 w 10000"/>
              <a:gd name="connsiteY4" fmla="*/ 7654 h 9915"/>
              <a:gd name="connsiteX5" fmla="*/ 4634 w 10000"/>
              <a:gd name="connsiteY5" fmla="*/ 9831 h 9915"/>
              <a:gd name="connsiteX6" fmla="*/ 5366 w 10000"/>
              <a:gd name="connsiteY6" fmla="*/ 9831 h 9915"/>
              <a:gd name="connsiteX7" fmla="*/ 9641 w 10000"/>
              <a:gd name="connsiteY7" fmla="*/ 7654 h 9915"/>
              <a:gd name="connsiteX8" fmla="*/ 10000 w 10000"/>
              <a:gd name="connsiteY8" fmla="*/ 7098 h 9915"/>
              <a:gd name="connsiteX9" fmla="*/ 10000 w 10000"/>
              <a:gd name="connsiteY9" fmla="*/ 2733 h 9915"/>
              <a:gd name="connsiteX0" fmla="*/ 359 w 10000"/>
              <a:gd name="connsiteY0" fmla="*/ 0 h 7804"/>
              <a:gd name="connsiteX1" fmla="*/ 0 w 10000"/>
              <a:gd name="connsiteY1" fmla="*/ 560 h 7804"/>
              <a:gd name="connsiteX2" fmla="*/ 0 w 10000"/>
              <a:gd name="connsiteY2" fmla="*/ 4963 h 7804"/>
              <a:gd name="connsiteX3" fmla="*/ 359 w 10000"/>
              <a:gd name="connsiteY3" fmla="*/ 5524 h 7804"/>
              <a:gd name="connsiteX4" fmla="*/ 4634 w 10000"/>
              <a:gd name="connsiteY4" fmla="*/ 7719 h 7804"/>
              <a:gd name="connsiteX5" fmla="*/ 5366 w 10000"/>
              <a:gd name="connsiteY5" fmla="*/ 7719 h 7804"/>
              <a:gd name="connsiteX6" fmla="*/ 9641 w 10000"/>
              <a:gd name="connsiteY6" fmla="*/ 5524 h 7804"/>
              <a:gd name="connsiteX7" fmla="*/ 10000 w 10000"/>
              <a:gd name="connsiteY7" fmla="*/ 4963 h 7804"/>
              <a:gd name="connsiteX8" fmla="*/ 10000 w 10000"/>
              <a:gd name="connsiteY8" fmla="*/ 560 h 7804"/>
              <a:gd name="connsiteX0" fmla="*/ 0 w 10000"/>
              <a:gd name="connsiteY0" fmla="*/ 0 h 9282"/>
              <a:gd name="connsiteX1" fmla="*/ 0 w 10000"/>
              <a:gd name="connsiteY1" fmla="*/ 5642 h 9282"/>
              <a:gd name="connsiteX2" fmla="*/ 359 w 10000"/>
              <a:gd name="connsiteY2" fmla="*/ 6360 h 9282"/>
              <a:gd name="connsiteX3" fmla="*/ 4634 w 10000"/>
              <a:gd name="connsiteY3" fmla="*/ 9173 h 9282"/>
              <a:gd name="connsiteX4" fmla="*/ 5366 w 10000"/>
              <a:gd name="connsiteY4" fmla="*/ 9173 h 9282"/>
              <a:gd name="connsiteX5" fmla="*/ 9641 w 10000"/>
              <a:gd name="connsiteY5" fmla="*/ 6360 h 9282"/>
              <a:gd name="connsiteX6" fmla="*/ 10000 w 10000"/>
              <a:gd name="connsiteY6" fmla="*/ 5642 h 9282"/>
              <a:gd name="connsiteX7" fmla="*/ 10000 w 10000"/>
              <a:gd name="connsiteY7" fmla="*/ 0 h 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2">
                <a:moveTo>
                  <a:pt x="0" y="0"/>
                </a:moveTo>
                <a:lnTo>
                  <a:pt x="0" y="5642"/>
                </a:lnTo>
                <a:cubicBezTo>
                  <a:pt x="0" y="5935"/>
                  <a:pt x="129" y="6196"/>
                  <a:pt x="359" y="6360"/>
                </a:cubicBezTo>
                <a:lnTo>
                  <a:pt x="4634" y="9173"/>
                </a:lnTo>
                <a:cubicBezTo>
                  <a:pt x="4864" y="9319"/>
                  <a:pt x="5136" y="9319"/>
                  <a:pt x="5366" y="9173"/>
                </a:cubicBezTo>
                <a:lnTo>
                  <a:pt x="9641" y="6360"/>
                </a:lnTo>
                <a:cubicBezTo>
                  <a:pt x="9871" y="6196"/>
                  <a:pt x="10000" y="5935"/>
                  <a:pt x="10000" y="5642"/>
                </a:cubicBezTo>
                <a:lnTo>
                  <a:pt x="10000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139B424-FF06-48C9-BF26-170F3F76E0DA}"/>
              </a:ext>
            </a:extLst>
          </p:cNvPr>
          <p:cNvSpPr>
            <a:spLocks/>
          </p:cNvSpPr>
          <p:nvPr/>
        </p:nvSpPr>
        <p:spPr bwMode="auto">
          <a:xfrm>
            <a:off x="3317875" y="3084762"/>
            <a:ext cx="1111250" cy="90357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9859 h 10526"/>
              <a:gd name="connsiteX1" fmla="*/ 9641 w 10000"/>
              <a:gd name="connsiteY1" fmla="*/ 7695 h 10526"/>
              <a:gd name="connsiteX2" fmla="*/ 10000 w 10000"/>
              <a:gd name="connsiteY2" fmla="*/ 7142 h 10526"/>
              <a:gd name="connsiteX3" fmla="*/ 10000 w 10000"/>
              <a:gd name="connsiteY3" fmla="*/ 2802 h 10526"/>
              <a:gd name="connsiteX4" fmla="*/ 9641 w 10000"/>
              <a:gd name="connsiteY4" fmla="*/ 2249 h 10526"/>
              <a:gd name="connsiteX5" fmla="*/ 5366 w 10000"/>
              <a:gd name="connsiteY5" fmla="*/ 85 h 10526"/>
              <a:gd name="connsiteX6" fmla="*/ 4634 w 10000"/>
              <a:gd name="connsiteY6" fmla="*/ 85 h 10526"/>
              <a:gd name="connsiteX7" fmla="*/ 359 w 10000"/>
              <a:gd name="connsiteY7" fmla="*/ 2249 h 10526"/>
              <a:gd name="connsiteX8" fmla="*/ 0 w 10000"/>
              <a:gd name="connsiteY8" fmla="*/ 2802 h 10526"/>
              <a:gd name="connsiteX9" fmla="*/ 0 w 10000"/>
              <a:gd name="connsiteY9" fmla="*/ 7142 h 10526"/>
              <a:gd name="connsiteX10" fmla="*/ 359 w 10000"/>
              <a:gd name="connsiteY10" fmla="*/ 7695 h 10526"/>
              <a:gd name="connsiteX11" fmla="*/ 4634 w 10000"/>
              <a:gd name="connsiteY11" fmla="*/ 9859 h 10526"/>
              <a:gd name="connsiteX12" fmla="*/ 6125 w 10000"/>
              <a:gd name="connsiteY12" fmla="*/ 10526 h 10526"/>
              <a:gd name="connsiteX0" fmla="*/ 5366 w 10000"/>
              <a:gd name="connsiteY0" fmla="*/ 9859 h 9859"/>
              <a:gd name="connsiteX1" fmla="*/ 9641 w 10000"/>
              <a:gd name="connsiteY1" fmla="*/ 7695 h 9859"/>
              <a:gd name="connsiteX2" fmla="*/ 10000 w 10000"/>
              <a:gd name="connsiteY2" fmla="*/ 7142 h 9859"/>
              <a:gd name="connsiteX3" fmla="*/ 10000 w 10000"/>
              <a:gd name="connsiteY3" fmla="*/ 2802 h 9859"/>
              <a:gd name="connsiteX4" fmla="*/ 9641 w 10000"/>
              <a:gd name="connsiteY4" fmla="*/ 2249 h 9859"/>
              <a:gd name="connsiteX5" fmla="*/ 5366 w 10000"/>
              <a:gd name="connsiteY5" fmla="*/ 85 h 9859"/>
              <a:gd name="connsiteX6" fmla="*/ 4634 w 10000"/>
              <a:gd name="connsiteY6" fmla="*/ 85 h 9859"/>
              <a:gd name="connsiteX7" fmla="*/ 359 w 10000"/>
              <a:gd name="connsiteY7" fmla="*/ 2249 h 9859"/>
              <a:gd name="connsiteX8" fmla="*/ 0 w 10000"/>
              <a:gd name="connsiteY8" fmla="*/ 2802 h 9859"/>
              <a:gd name="connsiteX9" fmla="*/ 0 w 10000"/>
              <a:gd name="connsiteY9" fmla="*/ 7142 h 9859"/>
              <a:gd name="connsiteX10" fmla="*/ 359 w 10000"/>
              <a:gd name="connsiteY10" fmla="*/ 7695 h 9859"/>
              <a:gd name="connsiteX11" fmla="*/ 4634 w 10000"/>
              <a:gd name="connsiteY11" fmla="*/ 9859 h 9859"/>
              <a:gd name="connsiteX0" fmla="*/ 5366 w 10000"/>
              <a:gd name="connsiteY0" fmla="*/ 10000 h 10000"/>
              <a:gd name="connsiteX1" fmla="*/ 9641 w 10000"/>
              <a:gd name="connsiteY1" fmla="*/ 7805 h 10000"/>
              <a:gd name="connsiteX2" fmla="*/ 10000 w 10000"/>
              <a:gd name="connsiteY2" fmla="*/ 7244 h 10000"/>
              <a:gd name="connsiteX3" fmla="*/ 10000 w 10000"/>
              <a:gd name="connsiteY3" fmla="*/ 2842 h 10000"/>
              <a:gd name="connsiteX4" fmla="*/ 9641 w 10000"/>
              <a:gd name="connsiteY4" fmla="*/ 2281 h 10000"/>
              <a:gd name="connsiteX5" fmla="*/ 5366 w 10000"/>
              <a:gd name="connsiteY5" fmla="*/ 86 h 10000"/>
              <a:gd name="connsiteX6" fmla="*/ 4634 w 10000"/>
              <a:gd name="connsiteY6" fmla="*/ 86 h 10000"/>
              <a:gd name="connsiteX7" fmla="*/ 359 w 10000"/>
              <a:gd name="connsiteY7" fmla="*/ 2281 h 10000"/>
              <a:gd name="connsiteX8" fmla="*/ 0 w 10000"/>
              <a:gd name="connsiteY8" fmla="*/ 2842 h 10000"/>
              <a:gd name="connsiteX9" fmla="*/ 0 w 10000"/>
              <a:gd name="connsiteY9" fmla="*/ 7244 h 10000"/>
              <a:gd name="connsiteX10" fmla="*/ 359 w 10000"/>
              <a:gd name="connsiteY10" fmla="*/ 7805 h 10000"/>
              <a:gd name="connsiteX0" fmla="*/ 9641 w 10000"/>
              <a:gd name="connsiteY0" fmla="*/ 7805 h 7805"/>
              <a:gd name="connsiteX1" fmla="*/ 10000 w 10000"/>
              <a:gd name="connsiteY1" fmla="*/ 7244 h 7805"/>
              <a:gd name="connsiteX2" fmla="*/ 10000 w 10000"/>
              <a:gd name="connsiteY2" fmla="*/ 2842 h 7805"/>
              <a:gd name="connsiteX3" fmla="*/ 9641 w 10000"/>
              <a:gd name="connsiteY3" fmla="*/ 2281 h 7805"/>
              <a:gd name="connsiteX4" fmla="*/ 5366 w 10000"/>
              <a:gd name="connsiteY4" fmla="*/ 86 h 7805"/>
              <a:gd name="connsiteX5" fmla="*/ 4634 w 10000"/>
              <a:gd name="connsiteY5" fmla="*/ 86 h 7805"/>
              <a:gd name="connsiteX6" fmla="*/ 359 w 10000"/>
              <a:gd name="connsiteY6" fmla="*/ 2281 h 7805"/>
              <a:gd name="connsiteX7" fmla="*/ 0 w 10000"/>
              <a:gd name="connsiteY7" fmla="*/ 2842 h 7805"/>
              <a:gd name="connsiteX8" fmla="*/ 0 w 10000"/>
              <a:gd name="connsiteY8" fmla="*/ 7244 h 7805"/>
              <a:gd name="connsiteX9" fmla="*/ 359 w 10000"/>
              <a:gd name="connsiteY9" fmla="*/ 7805 h 7805"/>
              <a:gd name="connsiteX0" fmla="*/ 10000 w 10000"/>
              <a:gd name="connsiteY0" fmla="*/ 9281 h 10000"/>
              <a:gd name="connsiteX1" fmla="*/ 10000 w 10000"/>
              <a:gd name="connsiteY1" fmla="*/ 3641 h 10000"/>
              <a:gd name="connsiteX2" fmla="*/ 9641 w 10000"/>
              <a:gd name="connsiteY2" fmla="*/ 2922 h 10000"/>
              <a:gd name="connsiteX3" fmla="*/ 5366 w 10000"/>
              <a:gd name="connsiteY3" fmla="*/ 110 h 10000"/>
              <a:gd name="connsiteX4" fmla="*/ 4634 w 10000"/>
              <a:gd name="connsiteY4" fmla="*/ 110 h 10000"/>
              <a:gd name="connsiteX5" fmla="*/ 359 w 10000"/>
              <a:gd name="connsiteY5" fmla="*/ 2922 h 10000"/>
              <a:gd name="connsiteX6" fmla="*/ 0 w 10000"/>
              <a:gd name="connsiteY6" fmla="*/ 3641 h 10000"/>
              <a:gd name="connsiteX7" fmla="*/ 0 w 10000"/>
              <a:gd name="connsiteY7" fmla="*/ 9281 h 10000"/>
              <a:gd name="connsiteX8" fmla="*/ 359 w 10000"/>
              <a:gd name="connsiteY8" fmla="*/ 10000 h 10000"/>
              <a:gd name="connsiteX0" fmla="*/ 10000 w 10000"/>
              <a:gd name="connsiteY0" fmla="*/ 9281 h 9281"/>
              <a:gd name="connsiteX1" fmla="*/ 10000 w 10000"/>
              <a:gd name="connsiteY1" fmla="*/ 3641 h 9281"/>
              <a:gd name="connsiteX2" fmla="*/ 9641 w 10000"/>
              <a:gd name="connsiteY2" fmla="*/ 2922 h 9281"/>
              <a:gd name="connsiteX3" fmla="*/ 5366 w 10000"/>
              <a:gd name="connsiteY3" fmla="*/ 110 h 9281"/>
              <a:gd name="connsiteX4" fmla="*/ 4634 w 10000"/>
              <a:gd name="connsiteY4" fmla="*/ 110 h 9281"/>
              <a:gd name="connsiteX5" fmla="*/ 359 w 10000"/>
              <a:gd name="connsiteY5" fmla="*/ 2922 h 9281"/>
              <a:gd name="connsiteX6" fmla="*/ 0 w 10000"/>
              <a:gd name="connsiteY6" fmla="*/ 3641 h 9281"/>
              <a:gd name="connsiteX7" fmla="*/ 0 w 10000"/>
              <a:gd name="connsiteY7" fmla="*/ 9281 h 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1">
                <a:moveTo>
                  <a:pt x="10000" y="9281"/>
                </a:moveTo>
                <a:lnTo>
                  <a:pt x="10000" y="3641"/>
                </a:lnTo>
                <a:cubicBezTo>
                  <a:pt x="10000" y="3348"/>
                  <a:pt x="9871" y="3070"/>
                  <a:pt x="9641" y="2922"/>
                </a:cubicBezTo>
                <a:lnTo>
                  <a:pt x="5366" y="110"/>
                </a:lnTo>
                <a:cubicBezTo>
                  <a:pt x="5136" y="-36"/>
                  <a:pt x="4864" y="-36"/>
                  <a:pt x="4634" y="110"/>
                </a:cubicBezTo>
                <a:lnTo>
                  <a:pt x="359" y="2922"/>
                </a:lnTo>
                <a:cubicBezTo>
                  <a:pt x="129" y="3070"/>
                  <a:pt x="0" y="3348"/>
                  <a:pt x="0" y="3641"/>
                </a:cubicBezTo>
                <a:lnTo>
                  <a:pt x="0" y="9281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EF6845B-50F4-4189-8DAA-8023BBF13D54}"/>
              </a:ext>
            </a:extLst>
          </p:cNvPr>
          <p:cNvSpPr>
            <a:spLocks/>
          </p:cNvSpPr>
          <p:nvPr/>
        </p:nvSpPr>
        <p:spPr bwMode="auto">
          <a:xfrm>
            <a:off x="4429125" y="3439256"/>
            <a:ext cx="1111250" cy="90351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85 h 9943"/>
              <a:gd name="connsiteX1" fmla="*/ 4634 w 10000"/>
              <a:gd name="connsiteY1" fmla="*/ 85 h 9943"/>
              <a:gd name="connsiteX2" fmla="*/ 359 w 10000"/>
              <a:gd name="connsiteY2" fmla="*/ 2249 h 9943"/>
              <a:gd name="connsiteX3" fmla="*/ 0 w 10000"/>
              <a:gd name="connsiteY3" fmla="*/ 2802 h 9943"/>
              <a:gd name="connsiteX4" fmla="*/ 0 w 10000"/>
              <a:gd name="connsiteY4" fmla="*/ 7142 h 9943"/>
              <a:gd name="connsiteX5" fmla="*/ 359 w 10000"/>
              <a:gd name="connsiteY5" fmla="*/ 7695 h 9943"/>
              <a:gd name="connsiteX6" fmla="*/ 4634 w 10000"/>
              <a:gd name="connsiteY6" fmla="*/ 9859 h 9943"/>
              <a:gd name="connsiteX7" fmla="*/ 5366 w 10000"/>
              <a:gd name="connsiteY7" fmla="*/ 9859 h 9943"/>
              <a:gd name="connsiteX8" fmla="*/ 9641 w 10000"/>
              <a:gd name="connsiteY8" fmla="*/ 7695 h 9943"/>
              <a:gd name="connsiteX9" fmla="*/ 10000 w 10000"/>
              <a:gd name="connsiteY9" fmla="*/ 7142 h 9943"/>
              <a:gd name="connsiteX10" fmla="*/ 10000 w 10000"/>
              <a:gd name="connsiteY10" fmla="*/ 2802 h 9943"/>
              <a:gd name="connsiteX11" fmla="*/ 9641 w 10000"/>
              <a:gd name="connsiteY11" fmla="*/ 2249 h 9943"/>
              <a:gd name="connsiteX12" fmla="*/ 6125 w 10000"/>
              <a:gd name="connsiteY12" fmla="*/ 752 h 9943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11" fmla="*/ 9641 w 10000"/>
              <a:gd name="connsiteY11" fmla="*/ 2262 h 10000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0" fmla="*/ 4634 w 10000"/>
              <a:gd name="connsiteY0" fmla="*/ 0 h 9915"/>
              <a:gd name="connsiteX1" fmla="*/ 359 w 10000"/>
              <a:gd name="connsiteY1" fmla="*/ 2177 h 9915"/>
              <a:gd name="connsiteX2" fmla="*/ 0 w 10000"/>
              <a:gd name="connsiteY2" fmla="*/ 2733 h 9915"/>
              <a:gd name="connsiteX3" fmla="*/ 0 w 10000"/>
              <a:gd name="connsiteY3" fmla="*/ 7098 h 9915"/>
              <a:gd name="connsiteX4" fmla="*/ 359 w 10000"/>
              <a:gd name="connsiteY4" fmla="*/ 7654 h 9915"/>
              <a:gd name="connsiteX5" fmla="*/ 4634 w 10000"/>
              <a:gd name="connsiteY5" fmla="*/ 9831 h 9915"/>
              <a:gd name="connsiteX6" fmla="*/ 5366 w 10000"/>
              <a:gd name="connsiteY6" fmla="*/ 9831 h 9915"/>
              <a:gd name="connsiteX7" fmla="*/ 9641 w 10000"/>
              <a:gd name="connsiteY7" fmla="*/ 7654 h 9915"/>
              <a:gd name="connsiteX8" fmla="*/ 10000 w 10000"/>
              <a:gd name="connsiteY8" fmla="*/ 7098 h 9915"/>
              <a:gd name="connsiteX9" fmla="*/ 10000 w 10000"/>
              <a:gd name="connsiteY9" fmla="*/ 2733 h 9915"/>
              <a:gd name="connsiteX0" fmla="*/ 359 w 10000"/>
              <a:gd name="connsiteY0" fmla="*/ 0 h 7804"/>
              <a:gd name="connsiteX1" fmla="*/ 0 w 10000"/>
              <a:gd name="connsiteY1" fmla="*/ 560 h 7804"/>
              <a:gd name="connsiteX2" fmla="*/ 0 w 10000"/>
              <a:gd name="connsiteY2" fmla="*/ 4963 h 7804"/>
              <a:gd name="connsiteX3" fmla="*/ 359 w 10000"/>
              <a:gd name="connsiteY3" fmla="*/ 5524 h 7804"/>
              <a:gd name="connsiteX4" fmla="*/ 4634 w 10000"/>
              <a:gd name="connsiteY4" fmla="*/ 7719 h 7804"/>
              <a:gd name="connsiteX5" fmla="*/ 5366 w 10000"/>
              <a:gd name="connsiteY5" fmla="*/ 7719 h 7804"/>
              <a:gd name="connsiteX6" fmla="*/ 9641 w 10000"/>
              <a:gd name="connsiteY6" fmla="*/ 5524 h 7804"/>
              <a:gd name="connsiteX7" fmla="*/ 10000 w 10000"/>
              <a:gd name="connsiteY7" fmla="*/ 4963 h 7804"/>
              <a:gd name="connsiteX8" fmla="*/ 10000 w 10000"/>
              <a:gd name="connsiteY8" fmla="*/ 560 h 7804"/>
              <a:gd name="connsiteX0" fmla="*/ 0 w 10000"/>
              <a:gd name="connsiteY0" fmla="*/ 0 h 9282"/>
              <a:gd name="connsiteX1" fmla="*/ 0 w 10000"/>
              <a:gd name="connsiteY1" fmla="*/ 5642 h 9282"/>
              <a:gd name="connsiteX2" fmla="*/ 359 w 10000"/>
              <a:gd name="connsiteY2" fmla="*/ 6360 h 9282"/>
              <a:gd name="connsiteX3" fmla="*/ 4634 w 10000"/>
              <a:gd name="connsiteY3" fmla="*/ 9173 h 9282"/>
              <a:gd name="connsiteX4" fmla="*/ 5366 w 10000"/>
              <a:gd name="connsiteY4" fmla="*/ 9173 h 9282"/>
              <a:gd name="connsiteX5" fmla="*/ 9641 w 10000"/>
              <a:gd name="connsiteY5" fmla="*/ 6360 h 9282"/>
              <a:gd name="connsiteX6" fmla="*/ 10000 w 10000"/>
              <a:gd name="connsiteY6" fmla="*/ 5642 h 9282"/>
              <a:gd name="connsiteX7" fmla="*/ 10000 w 10000"/>
              <a:gd name="connsiteY7" fmla="*/ 0 h 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2">
                <a:moveTo>
                  <a:pt x="0" y="0"/>
                </a:moveTo>
                <a:lnTo>
                  <a:pt x="0" y="5642"/>
                </a:lnTo>
                <a:cubicBezTo>
                  <a:pt x="0" y="5935"/>
                  <a:pt x="129" y="6196"/>
                  <a:pt x="359" y="6360"/>
                </a:cubicBezTo>
                <a:lnTo>
                  <a:pt x="4634" y="9173"/>
                </a:lnTo>
                <a:cubicBezTo>
                  <a:pt x="4864" y="9319"/>
                  <a:pt x="5136" y="9319"/>
                  <a:pt x="5366" y="9173"/>
                </a:cubicBezTo>
                <a:lnTo>
                  <a:pt x="9641" y="6360"/>
                </a:lnTo>
                <a:cubicBezTo>
                  <a:pt x="9871" y="6196"/>
                  <a:pt x="10000" y="5935"/>
                  <a:pt x="10000" y="5642"/>
                </a:cubicBezTo>
                <a:lnTo>
                  <a:pt x="10000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DBC1B8-30A6-489A-9911-4621926745B8}"/>
              </a:ext>
            </a:extLst>
          </p:cNvPr>
          <p:cNvSpPr>
            <a:spLocks/>
          </p:cNvSpPr>
          <p:nvPr/>
        </p:nvSpPr>
        <p:spPr bwMode="auto">
          <a:xfrm>
            <a:off x="5540375" y="3084762"/>
            <a:ext cx="1111250" cy="90357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9859 h 10526"/>
              <a:gd name="connsiteX1" fmla="*/ 9641 w 10000"/>
              <a:gd name="connsiteY1" fmla="*/ 7695 h 10526"/>
              <a:gd name="connsiteX2" fmla="*/ 10000 w 10000"/>
              <a:gd name="connsiteY2" fmla="*/ 7142 h 10526"/>
              <a:gd name="connsiteX3" fmla="*/ 10000 w 10000"/>
              <a:gd name="connsiteY3" fmla="*/ 2802 h 10526"/>
              <a:gd name="connsiteX4" fmla="*/ 9641 w 10000"/>
              <a:gd name="connsiteY4" fmla="*/ 2249 h 10526"/>
              <a:gd name="connsiteX5" fmla="*/ 5366 w 10000"/>
              <a:gd name="connsiteY5" fmla="*/ 85 h 10526"/>
              <a:gd name="connsiteX6" fmla="*/ 4634 w 10000"/>
              <a:gd name="connsiteY6" fmla="*/ 85 h 10526"/>
              <a:gd name="connsiteX7" fmla="*/ 359 w 10000"/>
              <a:gd name="connsiteY7" fmla="*/ 2249 h 10526"/>
              <a:gd name="connsiteX8" fmla="*/ 0 w 10000"/>
              <a:gd name="connsiteY8" fmla="*/ 2802 h 10526"/>
              <a:gd name="connsiteX9" fmla="*/ 0 w 10000"/>
              <a:gd name="connsiteY9" fmla="*/ 7142 h 10526"/>
              <a:gd name="connsiteX10" fmla="*/ 359 w 10000"/>
              <a:gd name="connsiteY10" fmla="*/ 7695 h 10526"/>
              <a:gd name="connsiteX11" fmla="*/ 4634 w 10000"/>
              <a:gd name="connsiteY11" fmla="*/ 9859 h 10526"/>
              <a:gd name="connsiteX12" fmla="*/ 6125 w 10000"/>
              <a:gd name="connsiteY12" fmla="*/ 10526 h 10526"/>
              <a:gd name="connsiteX0" fmla="*/ 5366 w 10000"/>
              <a:gd name="connsiteY0" fmla="*/ 9859 h 9859"/>
              <a:gd name="connsiteX1" fmla="*/ 9641 w 10000"/>
              <a:gd name="connsiteY1" fmla="*/ 7695 h 9859"/>
              <a:gd name="connsiteX2" fmla="*/ 10000 w 10000"/>
              <a:gd name="connsiteY2" fmla="*/ 7142 h 9859"/>
              <a:gd name="connsiteX3" fmla="*/ 10000 w 10000"/>
              <a:gd name="connsiteY3" fmla="*/ 2802 h 9859"/>
              <a:gd name="connsiteX4" fmla="*/ 9641 w 10000"/>
              <a:gd name="connsiteY4" fmla="*/ 2249 h 9859"/>
              <a:gd name="connsiteX5" fmla="*/ 5366 w 10000"/>
              <a:gd name="connsiteY5" fmla="*/ 85 h 9859"/>
              <a:gd name="connsiteX6" fmla="*/ 4634 w 10000"/>
              <a:gd name="connsiteY6" fmla="*/ 85 h 9859"/>
              <a:gd name="connsiteX7" fmla="*/ 359 w 10000"/>
              <a:gd name="connsiteY7" fmla="*/ 2249 h 9859"/>
              <a:gd name="connsiteX8" fmla="*/ 0 w 10000"/>
              <a:gd name="connsiteY8" fmla="*/ 2802 h 9859"/>
              <a:gd name="connsiteX9" fmla="*/ 0 w 10000"/>
              <a:gd name="connsiteY9" fmla="*/ 7142 h 9859"/>
              <a:gd name="connsiteX10" fmla="*/ 359 w 10000"/>
              <a:gd name="connsiteY10" fmla="*/ 7695 h 9859"/>
              <a:gd name="connsiteX11" fmla="*/ 4634 w 10000"/>
              <a:gd name="connsiteY11" fmla="*/ 9859 h 9859"/>
              <a:gd name="connsiteX0" fmla="*/ 5366 w 10000"/>
              <a:gd name="connsiteY0" fmla="*/ 10000 h 10000"/>
              <a:gd name="connsiteX1" fmla="*/ 9641 w 10000"/>
              <a:gd name="connsiteY1" fmla="*/ 7805 h 10000"/>
              <a:gd name="connsiteX2" fmla="*/ 10000 w 10000"/>
              <a:gd name="connsiteY2" fmla="*/ 7244 h 10000"/>
              <a:gd name="connsiteX3" fmla="*/ 10000 w 10000"/>
              <a:gd name="connsiteY3" fmla="*/ 2842 h 10000"/>
              <a:gd name="connsiteX4" fmla="*/ 9641 w 10000"/>
              <a:gd name="connsiteY4" fmla="*/ 2281 h 10000"/>
              <a:gd name="connsiteX5" fmla="*/ 5366 w 10000"/>
              <a:gd name="connsiteY5" fmla="*/ 86 h 10000"/>
              <a:gd name="connsiteX6" fmla="*/ 4634 w 10000"/>
              <a:gd name="connsiteY6" fmla="*/ 86 h 10000"/>
              <a:gd name="connsiteX7" fmla="*/ 359 w 10000"/>
              <a:gd name="connsiteY7" fmla="*/ 2281 h 10000"/>
              <a:gd name="connsiteX8" fmla="*/ 0 w 10000"/>
              <a:gd name="connsiteY8" fmla="*/ 2842 h 10000"/>
              <a:gd name="connsiteX9" fmla="*/ 0 w 10000"/>
              <a:gd name="connsiteY9" fmla="*/ 7244 h 10000"/>
              <a:gd name="connsiteX10" fmla="*/ 359 w 10000"/>
              <a:gd name="connsiteY10" fmla="*/ 7805 h 10000"/>
              <a:gd name="connsiteX0" fmla="*/ 9641 w 10000"/>
              <a:gd name="connsiteY0" fmla="*/ 7805 h 7805"/>
              <a:gd name="connsiteX1" fmla="*/ 10000 w 10000"/>
              <a:gd name="connsiteY1" fmla="*/ 7244 h 7805"/>
              <a:gd name="connsiteX2" fmla="*/ 10000 w 10000"/>
              <a:gd name="connsiteY2" fmla="*/ 2842 h 7805"/>
              <a:gd name="connsiteX3" fmla="*/ 9641 w 10000"/>
              <a:gd name="connsiteY3" fmla="*/ 2281 h 7805"/>
              <a:gd name="connsiteX4" fmla="*/ 5366 w 10000"/>
              <a:gd name="connsiteY4" fmla="*/ 86 h 7805"/>
              <a:gd name="connsiteX5" fmla="*/ 4634 w 10000"/>
              <a:gd name="connsiteY5" fmla="*/ 86 h 7805"/>
              <a:gd name="connsiteX6" fmla="*/ 359 w 10000"/>
              <a:gd name="connsiteY6" fmla="*/ 2281 h 7805"/>
              <a:gd name="connsiteX7" fmla="*/ 0 w 10000"/>
              <a:gd name="connsiteY7" fmla="*/ 2842 h 7805"/>
              <a:gd name="connsiteX8" fmla="*/ 0 w 10000"/>
              <a:gd name="connsiteY8" fmla="*/ 7244 h 7805"/>
              <a:gd name="connsiteX9" fmla="*/ 359 w 10000"/>
              <a:gd name="connsiteY9" fmla="*/ 7805 h 7805"/>
              <a:gd name="connsiteX0" fmla="*/ 10000 w 10000"/>
              <a:gd name="connsiteY0" fmla="*/ 9281 h 10000"/>
              <a:gd name="connsiteX1" fmla="*/ 10000 w 10000"/>
              <a:gd name="connsiteY1" fmla="*/ 3641 h 10000"/>
              <a:gd name="connsiteX2" fmla="*/ 9641 w 10000"/>
              <a:gd name="connsiteY2" fmla="*/ 2922 h 10000"/>
              <a:gd name="connsiteX3" fmla="*/ 5366 w 10000"/>
              <a:gd name="connsiteY3" fmla="*/ 110 h 10000"/>
              <a:gd name="connsiteX4" fmla="*/ 4634 w 10000"/>
              <a:gd name="connsiteY4" fmla="*/ 110 h 10000"/>
              <a:gd name="connsiteX5" fmla="*/ 359 w 10000"/>
              <a:gd name="connsiteY5" fmla="*/ 2922 h 10000"/>
              <a:gd name="connsiteX6" fmla="*/ 0 w 10000"/>
              <a:gd name="connsiteY6" fmla="*/ 3641 h 10000"/>
              <a:gd name="connsiteX7" fmla="*/ 0 w 10000"/>
              <a:gd name="connsiteY7" fmla="*/ 9281 h 10000"/>
              <a:gd name="connsiteX8" fmla="*/ 359 w 10000"/>
              <a:gd name="connsiteY8" fmla="*/ 10000 h 10000"/>
              <a:gd name="connsiteX0" fmla="*/ 10000 w 10000"/>
              <a:gd name="connsiteY0" fmla="*/ 9281 h 9281"/>
              <a:gd name="connsiteX1" fmla="*/ 10000 w 10000"/>
              <a:gd name="connsiteY1" fmla="*/ 3641 h 9281"/>
              <a:gd name="connsiteX2" fmla="*/ 9641 w 10000"/>
              <a:gd name="connsiteY2" fmla="*/ 2922 h 9281"/>
              <a:gd name="connsiteX3" fmla="*/ 5366 w 10000"/>
              <a:gd name="connsiteY3" fmla="*/ 110 h 9281"/>
              <a:gd name="connsiteX4" fmla="*/ 4634 w 10000"/>
              <a:gd name="connsiteY4" fmla="*/ 110 h 9281"/>
              <a:gd name="connsiteX5" fmla="*/ 359 w 10000"/>
              <a:gd name="connsiteY5" fmla="*/ 2922 h 9281"/>
              <a:gd name="connsiteX6" fmla="*/ 0 w 10000"/>
              <a:gd name="connsiteY6" fmla="*/ 3641 h 9281"/>
              <a:gd name="connsiteX7" fmla="*/ 0 w 10000"/>
              <a:gd name="connsiteY7" fmla="*/ 9281 h 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1">
                <a:moveTo>
                  <a:pt x="10000" y="9281"/>
                </a:moveTo>
                <a:lnTo>
                  <a:pt x="10000" y="3641"/>
                </a:lnTo>
                <a:cubicBezTo>
                  <a:pt x="10000" y="3348"/>
                  <a:pt x="9871" y="3070"/>
                  <a:pt x="9641" y="2922"/>
                </a:cubicBezTo>
                <a:lnTo>
                  <a:pt x="5366" y="110"/>
                </a:lnTo>
                <a:cubicBezTo>
                  <a:pt x="5136" y="-36"/>
                  <a:pt x="4864" y="-36"/>
                  <a:pt x="4634" y="110"/>
                </a:cubicBezTo>
                <a:lnTo>
                  <a:pt x="359" y="2922"/>
                </a:lnTo>
                <a:cubicBezTo>
                  <a:pt x="129" y="3070"/>
                  <a:pt x="0" y="3348"/>
                  <a:pt x="0" y="3641"/>
                </a:cubicBezTo>
                <a:lnTo>
                  <a:pt x="0" y="9281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2C689E6-5808-4001-AE7C-BE7043E5B413}"/>
              </a:ext>
            </a:extLst>
          </p:cNvPr>
          <p:cNvSpPr>
            <a:spLocks/>
          </p:cNvSpPr>
          <p:nvPr/>
        </p:nvSpPr>
        <p:spPr bwMode="auto">
          <a:xfrm>
            <a:off x="6651625" y="3439256"/>
            <a:ext cx="1111250" cy="90351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85 h 9943"/>
              <a:gd name="connsiteX1" fmla="*/ 4634 w 10000"/>
              <a:gd name="connsiteY1" fmla="*/ 85 h 9943"/>
              <a:gd name="connsiteX2" fmla="*/ 359 w 10000"/>
              <a:gd name="connsiteY2" fmla="*/ 2249 h 9943"/>
              <a:gd name="connsiteX3" fmla="*/ 0 w 10000"/>
              <a:gd name="connsiteY3" fmla="*/ 2802 h 9943"/>
              <a:gd name="connsiteX4" fmla="*/ 0 w 10000"/>
              <a:gd name="connsiteY4" fmla="*/ 7142 h 9943"/>
              <a:gd name="connsiteX5" fmla="*/ 359 w 10000"/>
              <a:gd name="connsiteY5" fmla="*/ 7695 h 9943"/>
              <a:gd name="connsiteX6" fmla="*/ 4634 w 10000"/>
              <a:gd name="connsiteY6" fmla="*/ 9859 h 9943"/>
              <a:gd name="connsiteX7" fmla="*/ 5366 w 10000"/>
              <a:gd name="connsiteY7" fmla="*/ 9859 h 9943"/>
              <a:gd name="connsiteX8" fmla="*/ 9641 w 10000"/>
              <a:gd name="connsiteY8" fmla="*/ 7695 h 9943"/>
              <a:gd name="connsiteX9" fmla="*/ 10000 w 10000"/>
              <a:gd name="connsiteY9" fmla="*/ 7142 h 9943"/>
              <a:gd name="connsiteX10" fmla="*/ 10000 w 10000"/>
              <a:gd name="connsiteY10" fmla="*/ 2802 h 9943"/>
              <a:gd name="connsiteX11" fmla="*/ 9641 w 10000"/>
              <a:gd name="connsiteY11" fmla="*/ 2249 h 9943"/>
              <a:gd name="connsiteX12" fmla="*/ 6125 w 10000"/>
              <a:gd name="connsiteY12" fmla="*/ 752 h 9943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11" fmla="*/ 9641 w 10000"/>
              <a:gd name="connsiteY11" fmla="*/ 2262 h 10000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0" fmla="*/ 4634 w 10000"/>
              <a:gd name="connsiteY0" fmla="*/ 0 h 9915"/>
              <a:gd name="connsiteX1" fmla="*/ 359 w 10000"/>
              <a:gd name="connsiteY1" fmla="*/ 2177 h 9915"/>
              <a:gd name="connsiteX2" fmla="*/ 0 w 10000"/>
              <a:gd name="connsiteY2" fmla="*/ 2733 h 9915"/>
              <a:gd name="connsiteX3" fmla="*/ 0 w 10000"/>
              <a:gd name="connsiteY3" fmla="*/ 7098 h 9915"/>
              <a:gd name="connsiteX4" fmla="*/ 359 w 10000"/>
              <a:gd name="connsiteY4" fmla="*/ 7654 h 9915"/>
              <a:gd name="connsiteX5" fmla="*/ 4634 w 10000"/>
              <a:gd name="connsiteY5" fmla="*/ 9831 h 9915"/>
              <a:gd name="connsiteX6" fmla="*/ 5366 w 10000"/>
              <a:gd name="connsiteY6" fmla="*/ 9831 h 9915"/>
              <a:gd name="connsiteX7" fmla="*/ 9641 w 10000"/>
              <a:gd name="connsiteY7" fmla="*/ 7654 h 9915"/>
              <a:gd name="connsiteX8" fmla="*/ 10000 w 10000"/>
              <a:gd name="connsiteY8" fmla="*/ 7098 h 9915"/>
              <a:gd name="connsiteX9" fmla="*/ 10000 w 10000"/>
              <a:gd name="connsiteY9" fmla="*/ 2733 h 9915"/>
              <a:gd name="connsiteX0" fmla="*/ 359 w 10000"/>
              <a:gd name="connsiteY0" fmla="*/ 0 h 7804"/>
              <a:gd name="connsiteX1" fmla="*/ 0 w 10000"/>
              <a:gd name="connsiteY1" fmla="*/ 560 h 7804"/>
              <a:gd name="connsiteX2" fmla="*/ 0 w 10000"/>
              <a:gd name="connsiteY2" fmla="*/ 4963 h 7804"/>
              <a:gd name="connsiteX3" fmla="*/ 359 w 10000"/>
              <a:gd name="connsiteY3" fmla="*/ 5524 h 7804"/>
              <a:gd name="connsiteX4" fmla="*/ 4634 w 10000"/>
              <a:gd name="connsiteY4" fmla="*/ 7719 h 7804"/>
              <a:gd name="connsiteX5" fmla="*/ 5366 w 10000"/>
              <a:gd name="connsiteY5" fmla="*/ 7719 h 7804"/>
              <a:gd name="connsiteX6" fmla="*/ 9641 w 10000"/>
              <a:gd name="connsiteY6" fmla="*/ 5524 h 7804"/>
              <a:gd name="connsiteX7" fmla="*/ 10000 w 10000"/>
              <a:gd name="connsiteY7" fmla="*/ 4963 h 7804"/>
              <a:gd name="connsiteX8" fmla="*/ 10000 w 10000"/>
              <a:gd name="connsiteY8" fmla="*/ 560 h 7804"/>
              <a:gd name="connsiteX0" fmla="*/ 0 w 10000"/>
              <a:gd name="connsiteY0" fmla="*/ 0 h 9282"/>
              <a:gd name="connsiteX1" fmla="*/ 0 w 10000"/>
              <a:gd name="connsiteY1" fmla="*/ 5642 h 9282"/>
              <a:gd name="connsiteX2" fmla="*/ 359 w 10000"/>
              <a:gd name="connsiteY2" fmla="*/ 6360 h 9282"/>
              <a:gd name="connsiteX3" fmla="*/ 4634 w 10000"/>
              <a:gd name="connsiteY3" fmla="*/ 9173 h 9282"/>
              <a:gd name="connsiteX4" fmla="*/ 5366 w 10000"/>
              <a:gd name="connsiteY4" fmla="*/ 9173 h 9282"/>
              <a:gd name="connsiteX5" fmla="*/ 9641 w 10000"/>
              <a:gd name="connsiteY5" fmla="*/ 6360 h 9282"/>
              <a:gd name="connsiteX6" fmla="*/ 10000 w 10000"/>
              <a:gd name="connsiteY6" fmla="*/ 5642 h 9282"/>
              <a:gd name="connsiteX7" fmla="*/ 10000 w 10000"/>
              <a:gd name="connsiteY7" fmla="*/ 0 h 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2">
                <a:moveTo>
                  <a:pt x="0" y="0"/>
                </a:moveTo>
                <a:lnTo>
                  <a:pt x="0" y="5642"/>
                </a:lnTo>
                <a:cubicBezTo>
                  <a:pt x="0" y="5935"/>
                  <a:pt x="129" y="6196"/>
                  <a:pt x="359" y="6360"/>
                </a:cubicBezTo>
                <a:lnTo>
                  <a:pt x="4634" y="9173"/>
                </a:lnTo>
                <a:cubicBezTo>
                  <a:pt x="4864" y="9319"/>
                  <a:pt x="5136" y="9319"/>
                  <a:pt x="5366" y="9173"/>
                </a:cubicBezTo>
                <a:lnTo>
                  <a:pt x="9641" y="6360"/>
                </a:lnTo>
                <a:cubicBezTo>
                  <a:pt x="9871" y="6196"/>
                  <a:pt x="10000" y="5935"/>
                  <a:pt x="10000" y="5642"/>
                </a:cubicBezTo>
                <a:lnTo>
                  <a:pt x="10000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E9B2950-222D-4A5A-BB2B-602C6931AED8}"/>
              </a:ext>
            </a:extLst>
          </p:cNvPr>
          <p:cNvSpPr>
            <a:spLocks/>
          </p:cNvSpPr>
          <p:nvPr/>
        </p:nvSpPr>
        <p:spPr bwMode="auto">
          <a:xfrm>
            <a:off x="7762875" y="3084762"/>
            <a:ext cx="1111250" cy="90357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9859 h 10526"/>
              <a:gd name="connsiteX1" fmla="*/ 9641 w 10000"/>
              <a:gd name="connsiteY1" fmla="*/ 7695 h 10526"/>
              <a:gd name="connsiteX2" fmla="*/ 10000 w 10000"/>
              <a:gd name="connsiteY2" fmla="*/ 7142 h 10526"/>
              <a:gd name="connsiteX3" fmla="*/ 10000 w 10000"/>
              <a:gd name="connsiteY3" fmla="*/ 2802 h 10526"/>
              <a:gd name="connsiteX4" fmla="*/ 9641 w 10000"/>
              <a:gd name="connsiteY4" fmla="*/ 2249 h 10526"/>
              <a:gd name="connsiteX5" fmla="*/ 5366 w 10000"/>
              <a:gd name="connsiteY5" fmla="*/ 85 h 10526"/>
              <a:gd name="connsiteX6" fmla="*/ 4634 w 10000"/>
              <a:gd name="connsiteY6" fmla="*/ 85 h 10526"/>
              <a:gd name="connsiteX7" fmla="*/ 359 w 10000"/>
              <a:gd name="connsiteY7" fmla="*/ 2249 h 10526"/>
              <a:gd name="connsiteX8" fmla="*/ 0 w 10000"/>
              <a:gd name="connsiteY8" fmla="*/ 2802 h 10526"/>
              <a:gd name="connsiteX9" fmla="*/ 0 w 10000"/>
              <a:gd name="connsiteY9" fmla="*/ 7142 h 10526"/>
              <a:gd name="connsiteX10" fmla="*/ 359 w 10000"/>
              <a:gd name="connsiteY10" fmla="*/ 7695 h 10526"/>
              <a:gd name="connsiteX11" fmla="*/ 4634 w 10000"/>
              <a:gd name="connsiteY11" fmla="*/ 9859 h 10526"/>
              <a:gd name="connsiteX12" fmla="*/ 6125 w 10000"/>
              <a:gd name="connsiteY12" fmla="*/ 10526 h 10526"/>
              <a:gd name="connsiteX0" fmla="*/ 5366 w 10000"/>
              <a:gd name="connsiteY0" fmla="*/ 9859 h 9859"/>
              <a:gd name="connsiteX1" fmla="*/ 9641 w 10000"/>
              <a:gd name="connsiteY1" fmla="*/ 7695 h 9859"/>
              <a:gd name="connsiteX2" fmla="*/ 10000 w 10000"/>
              <a:gd name="connsiteY2" fmla="*/ 7142 h 9859"/>
              <a:gd name="connsiteX3" fmla="*/ 10000 w 10000"/>
              <a:gd name="connsiteY3" fmla="*/ 2802 h 9859"/>
              <a:gd name="connsiteX4" fmla="*/ 9641 w 10000"/>
              <a:gd name="connsiteY4" fmla="*/ 2249 h 9859"/>
              <a:gd name="connsiteX5" fmla="*/ 5366 w 10000"/>
              <a:gd name="connsiteY5" fmla="*/ 85 h 9859"/>
              <a:gd name="connsiteX6" fmla="*/ 4634 w 10000"/>
              <a:gd name="connsiteY6" fmla="*/ 85 h 9859"/>
              <a:gd name="connsiteX7" fmla="*/ 359 w 10000"/>
              <a:gd name="connsiteY7" fmla="*/ 2249 h 9859"/>
              <a:gd name="connsiteX8" fmla="*/ 0 w 10000"/>
              <a:gd name="connsiteY8" fmla="*/ 2802 h 9859"/>
              <a:gd name="connsiteX9" fmla="*/ 0 w 10000"/>
              <a:gd name="connsiteY9" fmla="*/ 7142 h 9859"/>
              <a:gd name="connsiteX10" fmla="*/ 359 w 10000"/>
              <a:gd name="connsiteY10" fmla="*/ 7695 h 9859"/>
              <a:gd name="connsiteX11" fmla="*/ 4634 w 10000"/>
              <a:gd name="connsiteY11" fmla="*/ 9859 h 9859"/>
              <a:gd name="connsiteX0" fmla="*/ 5366 w 10000"/>
              <a:gd name="connsiteY0" fmla="*/ 10000 h 10000"/>
              <a:gd name="connsiteX1" fmla="*/ 9641 w 10000"/>
              <a:gd name="connsiteY1" fmla="*/ 7805 h 10000"/>
              <a:gd name="connsiteX2" fmla="*/ 10000 w 10000"/>
              <a:gd name="connsiteY2" fmla="*/ 7244 h 10000"/>
              <a:gd name="connsiteX3" fmla="*/ 10000 w 10000"/>
              <a:gd name="connsiteY3" fmla="*/ 2842 h 10000"/>
              <a:gd name="connsiteX4" fmla="*/ 9641 w 10000"/>
              <a:gd name="connsiteY4" fmla="*/ 2281 h 10000"/>
              <a:gd name="connsiteX5" fmla="*/ 5366 w 10000"/>
              <a:gd name="connsiteY5" fmla="*/ 86 h 10000"/>
              <a:gd name="connsiteX6" fmla="*/ 4634 w 10000"/>
              <a:gd name="connsiteY6" fmla="*/ 86 h 10000"/>
              <a:gd name="connsiteX7" fmla="*/ 359 w 10000"/>
              <a:gd name="connsiteY7" fmla="*/ 2281 h 10000"/>
              <a:gd name="connsiteX8" fmla="*/ 0 w 10000"/>
              <a:gd name="connsiteY8" fmla="*/ 2842 h 10000"/>
              <a:gd name="connsiteX9" fmla="*/ 0 w 10000"/>
              <a:gd name="connsiteY9" fmla="*/ 7244 h 10000"/>
              <a:gd name="connsiteX10" fmla="*/ 359 w 10000"/>
              <a:gd name="connsiteY10" fmla="*/ 7805 h 10000"/>
              <a:gd name="connsiteX0" fmla="*/ 9641 w 10000"/>
              <a:gd name="connsiteY0" fmla="*/ 7805 h 7805"/>
              <a:gd name="connsiteX1" fmla="*/ 10000 w 10000"/>
              <a:gd name="connsiteY1" fmla="*/ 7244 h 7805"/>
              <a:gd name="connsiteX2" fmla="*/ 10000 w 10000"/>
              <a:gd name="connsiteY2" fmla="*/ 2842 h 7805"/>
              <a:gd name="connsiteX3" fmla="*/ 9641 w 10000"/>
              <a:gd name="connsiteY3" fmla="*/ 2281 h 7805"/>
              <a:gd name="connsiteX4" fmla="*/ 5366 w 10000"/>
              <a:gd name="connsiteY4" fmla="*/ 86 h 7805"/>
              <a:gd name="connsiteX5" fmla="*/ 4634 w 10000"/>
              <a:gd name="connsiteY5" fmla="*/ 86 h 7805"/>
              <a:gd name="connsiteX6" fmla="*/ 359 w 10000"/>
              <a:gd name="connsiteY6" fmla="*/ 2281 h 7805"/>
              <a:gd name="connsiteX7" fmla="*/ 0 w 10000"/>
              <a:gd name="connsiteY7" fmla="*/ 2842 h 7805"/>
              <a:gd name="connsiteX8" fmla="*/ 0 w 10000"/>
              <a:gd name="connsiteY8" fmla="*/ 7244 h 7805"/>
              <a:gd name="connsiteX9" fmla="*/ 359 w 10000"/>
              <a:gd name="connsiteY9" fmla="*/ 7805 h 7805"/>
              <a:gd name="connsiteX0" fmla="*/ 10000 w 10000"/>
              <a:gd name="connsiteY0" fmla="*/ 9281 h 10000"/>
              <a:gd name="connsiteX1" fmla="*/ 10000 w 10000"/>
              <a:gd name="connsiteY1" fmla="*/ 3641 h 10000"/>
              <a:gd name="connsiteX2" fmla="*/ 9641 w 10000"/>
              <a:gd name="connsiteY2" fmla="*/ 2922 h 10000"/>
              <a:gd name="connsiteX3" fmla="*/ 5366 w 10000"/>
              <a:gd name="connsiteY3" fmla="*/ 110 h 10000"/>
              <a:gd name="connsiteX4" fmla="*/ 4634 w 10000"/>
              <a:gd name="connsiteY4" fmla="*/ 110 h 10000"/>
              <a:gd name="connsiteX5" fmla="*/ 359 w 10000"/>
              <a:gd name="connsiteY5" fmla="*/ 2922 h 10000"/>
              <a:gd name="connsiteX6" fmla="*/ 0 w 10000"/>
              <a:gd name="connsiteY6" fmla="*/ 3641 h 10000"/>
              <a:gd name="connsiteX7" fmla="*/ 0 w 10000"/>
              <a:gd name="connsiteY7" fmla="*/ 9281 h 10000"/>
              <a:gd name="connsiteX8" fmla="*/ 359 w 10000"/>
              <a:gd name="connsiteY8" fmla="*/ 10000 h 10000"/>
              <a:gd name="connsiteX0" fmla="*/ 10000 w 10000"/>
              <a:gd name="connsiteY0" fmla="*/ 9281 h 9281"/>
              <a:gd name="connsiteX1" fmla="*/ 10000 w 10000"/>
              <a:gd name="connsiteY1" fmla="*/ 3641 h 9281"/>
              <a:gd name="connsiteX2" fmla="*/ 9641 w 10000"/>
              <a:gd name="connsiteY2" fmla="*/ 2922 h 9281"/>
              <a:gd name="connsiteX3" fmla="*/ 5366 w 10000"/>
              <a:gd name="connsiteY3" fmla="*/ 110 h 9281"/>
              <a:gd name="connsiteX4" fmla="*/ 4634 w 10000"/>
              <a:gd name="connsiteY4" fmla="*/ 110 h 9281"/>
              <a:gd name="connsiteX5" fmla="*/ 359 w 10000"/>
              <a:gd name="connsiteY5" fmla="*/ 2922 h 9281"/>
              <a:gd name="connsiteX6" fmla="*/ 0 w 10000"/>
              <a:gd name="connsiteY6" fmla="*/ 3641 h 9281"/>
              <a:gd name="connsiteX7" fmla="*/ 0 w 10000"/>
              <a:gd name="connsiteY7" fmla="*/ 9281 h 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1">
                <a:moveTo>
                  <a:pt x="10000" y="9281"/>
                </a:moveTo>
                <a:lnTo>
                  <a:pt x="10000" y="3641"/>
                </a:lnTo>
                <a:cubicBezTo>
                  <a:pt x="10000" y="3348"/>
                  <a:pt x="9871" y="3070"/>
                  <a:pt x="9641" y="2922"/>
                </a:cubicBezTo>
                <a:lnTo>
                  <a:pt x="5366" y="110"/>
                </a:lnTo>
                <a:cubicBezTo>
                  <a:pt x="5136" y="-36"/>
                  <a:pt x="4864" y="-36"/>
                  <a:pt x="4634" y="110"/>
                </a:cubicBezTo>
                <a:lnTo>
                  <a:pt x="359" y="2922"/>
                </a:lnTo>
                <a:cubicBezTo>
                  <a:pt x="129" y="3070"/>
                  <a:pt x="0" y="3348"/>
                  <a:pt x="0" y="3641"/>
                </a:cubicBezTo>
                <a:lnTo>
                  <a:pt x="0" y="9281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7B44C54-D77D-47F0-BE42-4A22499B402C}"/>
              </a:ext>
            </a:extLst>
          </p:cNvPr>
          <p:cNvSpPr>
            <a:spLocks/>
          </p:cNvSpPr>
          <p:nvPr/>
        </p:nvSpPr>
        <p:spPr bwMode="auto">
          <a:xfrm>
            <a:off x="8874125" y="3439256"/>
            <a:ext cx="1111250" cy="90351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85 h 9943"/>
              <a:gd name="connsiteX1" fmla="*/ 4634 w 10000"/>
              <a:gd name="connsiteY1" fmla="*/ 85 h 9943"/>
              <a:gd name="connsiteX2" fmla="*/ 359 w 10000"/>
              <a:gd name="connsiteY2" fmla="*/ 2249 h 9943"/>
              <a:gd name="connsiteX3" fmla="*/ 0 w 10000"/>
              <a:gd name="connsiteY3" fmla="*/ 2802 h 9943"/>
              <a:gd name="connsiteX4" fmla="*/ 0 w 10000"/>
              <a:gd name="connsiteY4" fmla="*/ 7142 h 9943"/>
              <a:gd name="connsiteX5" fmla="*/ 359 w 10000"/>
              <a:gd name="connsiteY5" fmla="*/ 7695 h 9943"/>
              <a:gd name="connsiteX6" fmla="*/ 4634 w 10000"/>
              <a:gd name="connsiteY6" fmla="*/ 9859 h 9943"/>
              <a:gd name="connsiteX7" fmla="*/ 5366 w 10000"/>
              <a:gd name="connsiteY7" fmla="*/ 9859 h 9943"/>
              <a:gd name="connsiteX8" fmla="*/ 9641 w 10000"/>
              <a:gd name="connsiteY8" fmla="*/ 7695 h 9943"/>
              <a:gd name="connsiteX9" fmla="*/ 10000 w 10000"/>
              <a:gd name="connsiteY9" fmla="*/ 7142 h 9943"/>
              <a:gd name="connsiteX10" fmla="*/ 10000 w 10000"/>
              <a:gd name="connsiteY10" fmla="*/ 2802 h 9943"/>
              <a:gd name="connsiteX11" fmla="*/ 9641 w 10000"/>
              <a:gd name="connsiteY11" fmla="*/ 2249 h 9943"/>
              <a:gd name="connsiteX12" fmla="*/ 6125 w 10000"/>
              <a:gd name="connsiteY12" fmla="*/ 752 h 9943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11" fmla="*/ 9641 w 10000"/>
              <a:gd name="connsiteY11" fmla="*/ 2262 h 10000"/>
              <a:gd name="connsiteX0" fmla="*/ 5366 w 10000"/>
              <a:gd name="connsiteY0" fmla="*/ 85 h 10000"/>
              <a:gd name="connsiteX1" fmla="*/ 4634 w 10000"/>
              <a:gd name="connsiteY1" fmla="*/ 85 h 10000"/>
              <a:gd name="connsiteX2" fmla="*/ 359 w 10000"/>
              <a:gd name="connsiteY2" fmla="*/ 2262 h 10000"/>
              <a:gd name="connsiteX3" fmla="*/ 0 w 10000"/>
              <a:gd name="connsiteY3" fmla="*/ 2818 h 10000"/>
              <a:gd name="connsiteX4" fmla="*/ 0 w 10000"/>
              <a:gd name="connsiteY4" fmla="*/ 7183 h 10000"/>
              <a:gd name="connsiteX5" fmla="*/ 359 w 10000"/>
              <a:gd name="connsiteY5" fmla="*/ 7739 h 10000"/>
              <a:gd name="connsiteX6" fmla="*/ 4634 w 10000"/>
              <a:gd name="connsiteY6" fmla="*/ 9916 h 10000"/>
              <a:gd name="connsiteX7" fmla="*/ 5366 w 10000"/>
              <a:gd name="connsiteY7" fmla="*/ 9916 h 10000"/>
              <a:gd name="connsiteX8" fmla="*/ 9641 w 10000"/>
              <a:gd name="connsiteY8" fmla="*/ 7739 h 10000"/>
              <a:gd name="connsiteX9" fmla="*/ 10000 w 10000"/>
              <a:gd name="connsiteY9" fmla="*/ 7183 h 10000"/>
              <a:gd name="connsiteX10" fmla="*/ 10000 w 10000"/>
              <a:gd name="connsiteY10" fmla="*/ 2818 h 10000"/>
              <a:gd name="connsiteX0" fmla="*/ 4634 w 10000"/>
              <a:gd name="connsiteY0" fmla="*/ 0 h 9915"/>
              <a:gd name="connsiteX1" fmla="*/ 359 w 10000"/>
              <a:gd name="connsiteY1" fmla="*/ 2177 h 9915"/>
              <a:gd name="connsiteX2" fmla="*/ 0 w 10000"/>
              <a:gd name="connsiteY2" fmla="*/ 2733 h 9915"/>
              <a:gd name="connsiteX3" fmla="*/ 0 w 10000"/>
              <a:gd name="connsiteY3" fmla="*/ 7098 h 9915"/>
              <a:gd name="connsiteX4" fmla="*/ 359 w 10000"/>
              <a:gd name="connsiteY4" fmla="*/ 7654 h 9915"/>
              <a:gd name="connsiteX5" fmla="*/ 4634 w 10000"/>
              <a:gd name="connsiteY5" fmla="*/ 9831 h 9915"/>
              <a:gd name="connsiteX6" fmla="*/ 5366 w 10000"/>
              <a:gd name="connsiteY6" fmla="*/ 9831 h 9915"/>
              <a:gd name="connsiteX7" fmla="*/ 9641 w 10000"/>
              <a:gd name="connsiteY7" fmla="*/ 7654 h 9915"/>
              <a:gd name="connsiteX8" fmla="*/ 10000 w 10000"/>
              <a:gd name="connsiteY8" fmla="*/ 7098 h 9915"/>
              <a:gd name="connsiteX9" fmla="*/ 10000 w 10000"/>
              <a:gd name="connsiteY9" fmla="*/ 2733 h 9915"/>
              <a:gd name="connsiteX0" fmla="*/ 359 w 10000"/>
              <a:gd name="connsiteY0" fmla="*/ 0 h 7804"/>
              <a:gd name="connsiteX1" fmla="*/ 0 w 10000"/>
              <a:gd name="connsiteY1" fmla="*/ 560 h 7804"/>
              <a:gd name="connsiteX2" fmla="*/ 0 w 10000"/>
              <a:gd name="connsiteY2" fmla="*/ 4963 h 7804"/>
              <a:gd name="connsiteX3" fmla="*/ 359 w 10000"/>
              <a:gd name="connsiteY3" fmla="*/ 5524 h 7804"/>
              <a:gd name="connsiteX4" fmla="*/ 4634 w 10000"/>
              <a:gd name="connsiteY4" fmla="*/ 7719 h 7804"/>
              <a:gd name="connsiteX5" fmla="*/ 5366 w 10000"/>
              <a:gd name="connsiteY5" fmla="*/ 7719 h 7804"/>
              <a:gd name="connsiteX6" fmla="*/ 9641 w 10000"/>
              <a:gd name="connsiteY6" fmla="*/ 5524 h 7804"/>
              <a:gd name="connsiteX7" fmla="*/ 10000 w 10000"/>
              <a:gd name="connsiteY7" fmla="*/ 4963 h 7804"/>
              <a:gd name="connsiteX8" fmla="*/ 10000 w 10000"/>
              <a:gd name="connsiteY8" fmla="*/ 560 h 7804"/>
              <a:gd name="connsiteX0" fmla="*/ 0 w 10000"/>
              <a:gd name="connsiteY0" fmla="*/ 0 h 9282"/>
              <a:gd name="connsiteX1" fmla="*/ 0 w 10000"/>
              <a:gd name="connsiteY1" fmla="*/ 5642 h 9282"/>
              <a:gd name="connsiteX2" fmla="*/ 359 w 10000"/>
              <a:gd name="connsiteY2" fmla="*/ 6360 h 9282"/>
              <a:gd name="connsiteX3" fmla="*/ 4634 w 10000"/>
              <a:gd name="connsiteY3" fmla="*/ 9173 h 9282"/>
              <a:gd name="connsiteX4" fmla="*/ 5366 w 10000"/>
              <a:gd name="connsiteY4" fmla="*/ 9173 h 9282"/>
              <a:gd name="connsiteX5" fmla="*/ 9641 w 10000"/>
              <a:gd name="connsiteY5" fmla="*/ 6360 h 9282"/>
              <a:gd name="connsiteX6" fmla="*/ 10000 w 10000"/>
              <a:gd name="connsiteY6" fmla="*/ 5642 h 9282"/>
              <a:gd name="connsiteX7" fmla="*/ 10000 w 10000"/>
              <a:gd name="connsiteY7" fmla="*/ 0 h 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2">
                <a:moveTo>
                  <a:pt x="0" y="0"/>
                </a:moveTo>
                <a:lnTo>
                  <a:pt x="0" y="5642"/>
                </a:lnTo>
                <a:cubicBezTo>
                  <a:pt x="0" y="5935"/>
                  <a:pt x="129" y="6196"/>
                  <a:pt x="359" y="6360"/>
                </a:cubicBezTo>
                <a:lnTo>
                  <a:pt x="4634" y="9173"/>
                </a:lnTo>
                <a:cubicBezTo>
                  <a:pt x="4864" y="9319"/>
                  <a:pt x="5136" y="9319"/>
                  <a:pt x="5366" y="9173"/>
                </a:cubicBezTo>
                <a:lnTo>
                  <a:pt x="9641" y="6360"/>
                </a:lnTo>
                <a:cubicBezTo>
                  <a:pt x="9871" y="6196"/>
                  <a:pt x="10000" y="5935"/>
                  <a:pt x="10000" y="5642"/>
                </a:cubicBezTo>
                <a:lnTo>
                  <a:pt x="10000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A1023F2-D1ED-4E7E-B61A-A38279AF1D7B}"/>
              </a:ext>
            </a:extLst>
          </p:cNvPr>
          <p:cNvSpPr>
            <a:spLocks/>
          </p:cNvSpPr>
          <p:nvPr/>
        </p:nvSpPr>
        <p:spPr bwMode="auto">
          <a:xfrm>
            <a:off x="9985375" y="3084762"/>
            <a:ext cx="1111250" cy="903578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  <a:gd name="connsiteX0" fmla="*/ 5366 w 10000"/>
              <a:gd name="connsiteY0" fmla="*/ 9859 h 10526"/>
              <a:gd name="connsiteX1" fmla="*/ 9641 w 10000"/>
              <a:gd name="connsiteY1" fmla="*/ 7695 h 10526"/>
              <a:gd name="connsiteX2" fmla="*/ 10000 w 10000"/>
              <a:gd name="connsiteY2" fmla="*/ 7142 h 10526"/>
              <a:gd name="connsiteX3" fmla="*/ 10000 w 10000"/>
              <a:gd name="connsiteY3" fmla="*/ 2802 h 10526"/>
              <a:gd name="connsiteX4" fmla="*/ 9641 w 10000"/>
              <a:gd name="connsiteY4" fmla="*/ 2249 h 10526"/>
              <a:gd name="connsiteX5" fmla="*/ 5366 w 10000"/>
              <a:gd name="connsiteY5" fmla="*/ 85 h 10526"/>
              <a:gd name="connsiteX6" fmla="*/ 4634 w 10000"/>
              <a:gd name="connsiteY6" fmla="*/ 85 h 10526"/>
              <a:gd name="connsiteX7" fmla="*/ 359 w 10000"/>
              <a:gd name="connsiteY7" fmla="*/ 2249 h 10526"/>
              <a:gd name="connsiteX8" fmla="*/ 0 w 10000"/>
              <a:gd name="connsiteY8" fmla="*/ 2802 h 10526"/>
              <a:gd name="connsiteX9" fmla="*/ 0 w 10000"/>
              <a:gd name="connsiteY9" fmla="*/ 7142 h 10526"/>
              <a:gd name="connsiteX10" fmla="*/ 359 w 10000"/>
              <a:gd name="connsiteY10" fmla="*/ 7695 h 10526"/>
              <a:gd name="connsiteX11" fmla="*/ 4634 w 10000"/>
              <a:gd name="connsiteY11" fmla="*/ 9859 h 10526"/>
              <a:gd name="connsiteX12" fmla="*/ 6125 w 10000"/>
              <a:gd name="connsiteY12" fmla="*/ 10526 h 10526"/>
              <a:gd name="connsiteX0" fmla="*/ 5366 w 10000"/>
              <a:gd name="connsiteY0" fmla="*/ 9859 h 9859"/>
              <a:gd name="connsiteX1" fmla="*/ 9641 w 10000"/>
              <a:gd name="connsiteY1" fmla="*/ 7695 h 9859"/>
              <a:gd name="connsiteX2" fmla="*/ 10000 w 10000"/>
              <a:gd name="connsiteY2" fmla="*/ 7142 h 9859"/>
              <a:gd name="connsiteX3" fmla="*/ 10000 w 10000"/>
              <a:gd name="connsiteY3" fmla="*/ 2802 h 9859"/>
              <a:gd name="connsiteX4" fmla="*/ 9641 w 10000"/>
              <a:gd name="connsiteY4" fmla="*/ 2249 h 9859"/>
              <a:gd name="connsiteX5" fmla="*/ 5366 w 10000"/>
              <a:gd name="connsiteY5" fmla="*/ 85 h 9859"/>
              <a:gd name="connsiteX6" fmla="*/ 4634 w 10000"/>
              <a:gd name="connsiteY6" fmla="*/ 85 h 9859"/>
              <a:gd name="connsiteX7" fmla="*/ 359 w 10000"/>
              <a:gd name="connsiteY7" fmla="*/ 2249 h 9859"/>
              <a:gd name="connsiteX8" fmla="*/ 0 w 10000"/>
              <a:gd name="connsiteY8" fmla="*/ 2802 h 9859"/>
              <a:gd name="connsiteX9" fmla="*/ 0 w 10000"/>
              <a:gd name="connsiteY9" fmla="*/ 7142 h 9859"/>
              <a:gd name="connsiteX10" fmla="*/ 359 w 10000"/>
              <a:gd name="connsiteY10" fmla="*/ 7695 h 9859"/>
              <a:gd name="connsiteX11" fmla="*/ 4634 w 10000"/>
              <a:gd name="connsiteY11" fmla="*/ 9859 h 9859"/>
              <a:gd name="connsiteX0" fmla="*/ 5366 w 10000"/>
              <a:gd name="connsiteY0" fmla="*/ 10000 h 10000"/>
              <a:gd name="connsiteX1" fmla="*/ 9641 w 10000"/>
              <a:gd name="connsiteY1" fmla="*/ 7805 h 10000"/>
              <a:gd name="connsiteX2" fmla="*/ 10000 w 10000"/>
              <a:gd name="connsiteY2" fmla="*/ 7244 h 10000"/>
              <a:gd name="connsiteX3" fmla="*/ 10000 w 10000"/>
              <a:gd name="connsiteY3" fmla="*/ 2842 h 10000"/>
              <a:gd name="connsiteX4" fmla="*/ 9641 w 10000"/>
              <a:gd name="connsiteY4" fmla="*/ 2281 h 10000"/>
              <a:gd name="connsiteX5" fmla="*/ 5366 w 10000"/>
              <a:gd name="connsiteY5" fmla="*/ 86 h 10000"/>
              <a:gd name="connsiteX6" fmla="*/ 4634 w 10000"/>
              <a:gd name="connsiteY6" fmla="*/ 86 h 10000"/>
              <a:gd name="connsiteX7" fmla="*/ 359 w 10000"/>
              <a:gd name="connsiteY7" fmla="*/ 2281 h 10000"/>
              <a:gd name="connsiteX8" fmla="*/ 0 w 10000"/>
              <a:gd name="connsiteY8" fmla="*/ 2842 h 10000"/>
              <a:gd name="connsiteX9" fmla="*/ 0 w 10000"/>
              <a:gd name="connsiteY9" fmla="*/ 7244 h 10000"/>
              <a:gd name="connsiteX10" fmla="*/ 359 w 10000"/>
              <a:gd name="connsiteY10" fmla="*/ 7805 h 10000"/>
              <a:gd name="connsiteX0" fmla="*/ 9641 w 10000"/>
              <a:gd name="connsiteY0" fmla="*/ 7805 h 7805"/>
              <a:gd name="connsiteX1" fmla="*/ 10000 w 10000"/>
              <a:gd name="connsiteY1" fmla="*/ 7244 h 7805"/>
              <a:gd name="connsiteX2" fmla="*/ 10000 w 10000"/>
              <a:gd name="connsiteY2" fmla="*/ 2842 h 7805"/>
              <a:gd name="connsiteX3" fmla="*/ 9641 w 10000"/>
              <a:gd name="connsiteY3" fmla="*/ 2281 h 7805"/>
              <a:gd name="connsiteX4" fmla="*/ 5366 w 10000"/>
              <a:gd name="connsiteY4" fmla="*/ 86 h 7805"/>
              <a:gd name="connsiteX5" fmla="*/ 4634 w 10000"/>
              <a:gd name="connsiteY5" fmla="*/ 86 h 7805"/>
              <a:gd name="connsiteX6" fmla="*/ 359 w 10000"/>
              <a:gd name="connsiteY6" fmla="*/ 2281 h 7805"/>
              <a:gd name="connsiteX7" fmla="*/ 0 w 10000"/>
              <a:gd name="connsiteY7" fmla="*/ 2842 h 7805"/>
              <a:gd name="connsiteX8" fmla="*/ 0 w 10000"/>
              <a:gd name="connsiteY8" fmla="*/ 7244 h 7805"/>
              <a:gd name="connsiteX9" fmla="*/ 359 w 10000"/>
              <a:gd name="connsiteY9" fmla="*/ 7805 h 7805"/>
              <a:gd name="connsiteX0" fmla="*/ 10000 w 10000"/>
              <a:gd name="connsiteY0" fmla="*/ 9281 h 10000"/>
              <a:gd name="connsiteX1" fmla="*/ 10000 w 10000"/>
              <a:gd name="connsiteY1" fmla="*/ 3641 h 10000"/>
              <a:gd name="connsiteX2" fmla="*/ 9641 w 10000"/>
              <a:gd name="connsiteY2" fmla="*/ 2922 h 10000"/>
              <a:gd name="connsiteX3" fmla="*/ 5366 w 10000"/>
              <a:gd name="connsiteY3" fmla="*/ 110 h 10000"/>
              <a:gd name="connsiteX4" fmla="*/ 4634 w 10000"/>
              <a:gd name="connsiteY4" fmla="*/ 110 h 10000"/>
              <a:gd name="connsiteX5" fmla="*/ 359 w 10000"/>
              <a:gd name="connsiteY5" fmla="*/ 2922 h 10000"/>
              <a:gd name="connsiteX6" fmla="*/ 0 w 10000"/>
              <a:gd name="connsiteY6" fmla="*/ 3641 h 10000"/>
              <a:gd name="connsiteX7" fmla="*/ 0 w 10000"/>
              <a:gd name="connsiteY7" fmla="*/ 9281 h 10000"/>
              <a:gd name="connsiteX8" fmla="*/ 359 w 10000"/>
              <a:gd name="connsiteY8" fmla="*/ 10000 h 10000"/>
              <a:gd name="connsiteX0" fmla="*/ 10000 w 10000"/>
              <a:gd name="connsiteY0" fmla="*/ 9281 h 9281"/>
              <a:gd name="connsiteX1" fmla="*/ 10000 w 10000"/>
              <a:gd name="connsiteY1" fmla="*/ 3641 h 9281"/>
              <a:gd name="connsiteX2" fmla="*/ 9641 w 10000"/>
              <a:gd name="connsiteY2" fmla="*/ 2922 h 9281"/>
              <a:gd name="connsiteX3" fmla="*/ 5366 w 10000"/>
              <a:gd name="connsiteY3" fmla="*/ 110 h 9281"/>
              <a:gd name="connsiteX4" fmla="*/ 4634 w 10000"/>
              <a:gd name="connsiteY4" fmla="*/ 110 h 9281"/>
              <a:gd name="connsiteX5" fmla="*/ 359 w 10000"/>
              <a:gd name="connsiteY5" fmla="*/ 2922 h 9281"/>
              <a:gd name="connsiteX6" fmla="*/ 0 w 10000"/>
              <a:gd name="connsiteY6" fmla="*/ 3641 h 9281"/>
              <a:gd name="connsiteX7" fmla="*/ 0 w 10000"/>
              <a:gd name="connsiteY7" fmla="*/ 9281 h 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9281">
                <a:moveTo>
                  <a:pt x="10000" y="9281"/>
                </a:moveTo>
                <a:lnTo>
                  <a:pt x="10000" y="3641"/>
                </a:lnTo>
                <a:cubicBezTo>
                  <a:pt x="10000" y="3348"/>
                  <a:pt x="9871" y="3070"/>
                  <a:pt x="9641" y="2922"/>
                </a:cubicBezTo>
                <a:lnTo>
                  <a:pt x="5366" y="110"/>
                </a:lnTo>
                <a:cubicBezTo>
                  <a:pt x="5136" y="-36"/>
                  <a:pt x="4864" y="-36"/>
                  <a:pt x="4634" y="110"/>
                </a:cubicBezTo>
                <a:lnTo>
                  <a:pt x="359" y="2922"/>
                </a:lnTo>
                <a:cubicBezTo>
                  <a:pt x="129" y="3070"/>
                  <a:pt x="0" y="3348"/>
                  <a:pt x="0" y="3641"/>
                </a:cubicBezTo>
                <a:lnTo>
                  <a:pt x="0" y="9281"/>
                </a:lnTo>
              </a:path>
            </a:pathLst>
          </a:custGeom>
          <a:noFill/>
          <a:ln w="19050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 type="oval"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2E346DE-036E-4025-B244-197A69239661}"/>
              </a:ext>
            </a:extLst>
          </p:cNvPr>
          <p:cNvSpPr>
            <a:spLocks/>
          </p:cNvSpPr>
          <p:nvPr/>
        </p:nvSpPr>
        <p:spPr bwMode="auto">
          <a:xfrm>
            <a:off x="2364534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213AB76-2FD8-4DDF-B03E-A2D977968FC0}"/>
              </a:ext>
            </a:extLst>
          </p:cNvPr>
          <p:cNvSpPr>
            <a:spLocks/>
          </p:cNvSpPr>
          <p:nvPr/>
        </p:nvSpPr>
        <p:spPr bwMode="auto">
          <a:xfrm>
            <a:off x="3475783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2DB45C2F-6346-48DC-BE82-1099473438AE}"/>
              </a:ext>
            </a:extLst>
          </p:cNvPr>
          <p:cNvSpPr>
            <a:spLocks/>
          </p:cNvSpPr>
          <p:nvPr/>
        </p:nvSpPr>
        <p:spPr bwMode="auto">
          <a:xfrm>
            <a:off x="4587034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8909CB3F-2695-40C5-A030-F97637A4E1AD}"/>
              </a:ext>
            </a:extLst>
          </p:cNvPr>
          <p:cNvSpPr>
            <a:spLocks/>
          </p:cNvSpPr>
          <p:nvPr/>
        </p:nvSpPr>
        <p:spPr bwMode="auto">
          <a:xfrm>
            <a:off x="5698284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658F81D-3683-4E91-9712-71E343FB563C}"/>
              </a:ext>
            </a:extLst>
          </p:cNvPr>
          <p:cNvSpPr>
            <a:spLocks/>
          </p:cNvSpPr>
          <p:nvPr/>
        </p:nvSpPr>
        <p:spPr bwMode="auto">
          <a:xfrm>
            <a:off x="6821338" y="3260912"/>
            <a:ext cx="795431" cy="831683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F6B3994D-DF7F-46AD-856A-A04B943800C3}"/>
              </a:ext>
            </a:extLst>
          </p:cNvPr>
          <p:cNvSpPr>
            <a:spLocks/>
          </p:cNvSpPr>
          <p:nvPr/>
        </p:nvSpPr>
        <p:spPr bwMode="auto">
          <a:xfrm>
            <a:off x="9032034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9183B83-D9B6-451E-B36C-A44306FE9DA0}"/>
              </a:ext>
            </a:extLst>
          </p:cNvPr>
          <p:cNvSpPr>
            <a:spLocks/>
          </p:cNvSpPr>
          <p:nvPr/>
        </p:nvSpPr>
        <p:spPr bwMode="auto">
          <a:xfrm>
            <a:off x="7932588" y="3260978"/>
            <a:ext cx="795431" cy="905640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E4274A-D25C-44FB-85AE-F8F6215F22D6}"/>
              </a:ext>
            </a:extLst>
          </p:cNvPr>
          <p:cNvSpPr/>
          <p:nvPr/>
        </p:nvSpPr>
        <p:spPr>
          <a:xfrm>
            <a:off x="1563402" y="3009091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B4A461-A8BA-4D7D-A8EB-09DAE3C4DA9A}"/>
              </a:ext>
            </a:extLst>
          </p:cNvPr>
          <p:cNvSpPr/>
          <p:nvPr/>
        </p:nvSpPr>
        <p:spPr>
          <a:xfrm>
            <a:off x="3789075" y="3009091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7BB813-0365-4AF8-A546-F71BBFE581A4}"/>
              </a:ext>
            </a:extLst>
          </p:cNvPr>
          <p:cNvSpPr/>
          <p:nvPr/>
        </p:nvSpPr>
        <p:spPr>
          <a:xfrm>
            <a:off x="6011575" y="3009091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3DAA30-5945-4797-AE60-78B5EB0E0612}"/>
              </a:ext>
            </a:extLst>
          </p:cNvPr>
          <p:cNvSpPr/>
          <p:nvPr/>
        </p:nvSpPr>
        <p:spPr>
          <a:xfrm>
            <a:off x="8234075" y="3009091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E5F0BC-82F2-481D-B2CB-FF88EDAA5040}"/>
              </a:ext>
            </a:extLst>
          </p:cNvPr>
          <p:cNvSpPr/>
          <p:nvPr/>
        </p:nvSpPr>
        <p:spPr>
          <a:xfrm>
            <a:off x="2677826" y="4249594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2FD2D7-35B8-40A1-84B1-EC397D0BFFD0}"/>
              </a:ext>
            </a:extLst>
          </p:cNvPr>
          <p:cNvSpPr/>
          <p:nvPr/>
        </p:nvSpPr>
        <p:spPr>
          <a:xfrm>
            <a:off x="4900326" y="4249594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84C67-6A48-41EE-B6D5-1EA5427A3CE3}"/>
              </a:ext>
            </a:extLst>
          </p:cNvPr>
          <p:cNvSpPr/>
          <p:nvPr/>
        </p:nvSpPr>
        <p:spPr>
          <a:xfrm>
            <a:off x="7122826" y="4249594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DB2C5E-FC44-4DC0-9ACB-3199DAD68B68}"/>
              </a:ext>
            </a:extLst>
          </p:cNvPr>
          <p:cNvSpPr/>
          <p:nvPr/>
        </p:nvSpPr>
        <p:spPr>
          <a:xfrm>
            <a:off x="9345328" y="4249594"/>
            <a:ext cx="168846" cy="168846"/>
          </a:xfrm>
          <a:prstGeom prst="ellipse">
            <a:avLst/>
          </a:prstGeom>
          <a:gradFill>
            <a:gsLst>
              <a:gs pos="0">
                <a:srgbClr val="0DE2DD"/>
              </a:gs>
              <a:gs pos="80000">
                <a:srgbClr val="07DF69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650C7AC-CEFA-449B-9B02-565B8C36CAD1}"/>
              </a:ext>
            </a:extLst>
          </p:cNvPr>
          <p:cNvGrpSpPr/>
          <p:nvPr/>
        </p:nvGrpSpPr>
        <p:grpSpPr>
          <a:xfrm>
            <a:off x="1925637" y="4589781"/>
            <a:ext cx="1673224" cy="882493"/>
            <a:chOff x="-892728" y="4589781"/>
            <a:chExt cx="1673224" cy="88249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2E975D-9007-4A58-B119-45A0AB681616}"/>
                </a:ext>
              </a:extLst>
            </p:cNvPr>
            <p:cNvSpPr txBox="1"/>
            <p:nvPr/>
          </p:nvSpPr>
          <p:spPr>
            <a:xfrm>
              <a:off x="-892728" y="5041387"/>
              <a:ext cx="1673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Variables in store for us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3BF21E-D04A-4DC5-943F-964CA1CB44A6}"/>
                </a:ext>
              </a:extLst>
            </p:cNvPr>
            <p:cNvSpPr txBox="1"/>
            <p:nvPr/>
          </p:nvSpPr>
          <p:spPr>
            <a:xfrm>
              <a:off x="-892728" y="4589781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Data description 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DF4CBF-8738-414C-A2EB-E63BDE9A05F4}"/>
              </a:ext>
            </a:extLst>
          </p:cNvPr>
          <p:cNvGrpSpPr/>
          <p:nvPr/>
        </p:nvGrpSpPr>
        <p:grpSpPr>
          <a:xfrm>
            <a:off x="4148137" y="4589781"/>
            <a:ext cx="1673224" cy="943331"/>
            <a:chOff x="-892728" y="4589781"/>
            <a:chExt cx="1673224" cy="9433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94BE18-4E9C-4937-AE47-5F417C6437A3}"/>
                </a:ext>
              </a:extLst>
            </p:cNvPr>
            <p:cNvSpPr txBox="1"/>
            <p:nvPr/>
          </p:nvSpPr>
          <p:spPr>
            <a:xfrm>
              <a:off x="-892728" y="5102225"/>
              <a:ext cx="1673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How the customers can be grouped 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5F5895-0F3C-47CE-BF46-C0FE9CAE4ECE}"/>
                </a:ext>
              </a:extLst>
            </p:cNvPr>
            <p:cNvSpPr txBox="1"/>
            <p:nvPr/>
          </p:nvSpPr>
          <p:spPr>
            <a:xfrm>
              <a:off x="-892728" y="4589781"/>
              <a:ext cx="167322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Customer segmentation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7F4150-A96B-4F87-B2D1-6D96FBC4BE3B}"/>
              </a:ext>
            </a:extLst>
          </p:cNvPr>
          <p:cNvGrpSpPr/>
          <p:nvPr/>
        </p:nvGrpSpPr>
        <p:grpSpPr>
          <a:xfrm>
            <a:off x="6370637" y="4589781"/>
            <a:ext cx="1673224" cy="526882"/>
            <a:chOff x="-892728" y="4589781"/>
            <a:chExt cx="1673224" cy="52688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4E35E4-CAFD-418A-B78F-CDB3960FB673}"/>
                </a:ext>
              </a:extLst>
            </p:cNvPr>
            <p:cNvSpPr txBox="1"/>
            <p:nvPr/>
          </p:nvSpPr>
          <p:spPr>
            <a:xfrm>
              <a:off x="-892728" y="4901219"/>
              <a:ext cx="16732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Top 100 products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E0AB33-1E2E-4655-A27D-01FEA407D834}"/>
                </a:ext>
              </a:extLst>
            </p:cNvPr>
            <p:cNvSpPr txBox="1"/>
            <p:nvPr/>
          </p:nvSpPr>
          <p:spPr>
            <a:xfrm>
              <a:off x="-892728" y="4589781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Solution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202DE6D-DFF2-485C-9574-A970B76DBB2F}"/>
              </a:ext>
            </a:extLst>
          </p:cNvPr>
          <p:cNvGrpSpPr/>
          <p:nvPr/>
        </p:nvGrpSpPr>
        <p:grpSpPr>
          <a:xfrm>
            <a:off x="8593137" y="4589781"/>
            <a:ext cx="1673224" cy="526882"/>
            <a:chOff x="-892728" y="4589781"/>
            <a:chExt cx="1673224" cy="52688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808F0DB-E531-4C1B-8477-37CE24BF4211}"/>
                </a:ext>
              </a:extLst>
            </p:cNvPr>
            <p:cNvSpPr txBox="1"/>
            <p:nvPr/>
          </p:nvSpPr>
          <p:spPr>
            <a:xfrm>
              <a:off x="-892728" y="4901219"/>
              <a:ext cx="16732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Value additions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36836B-F13A-4D60-87C9-63757B69F8C8}"/>
                </a:ext>
              </a:extLst>
            </p:cNvPr>
            <p:cNvSpPr txBox="1"/>
            <p:nvPr/>
          </p:nvSpPr>
          <p:spPr>
            <a:xfrm>
              <a:off x="-892728" y="4589781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Conclusion  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9A773F-D69A-4F12-BD0B-14C43A9A35CF}"/>
              </a:ext>
            </a:extLst>
          </p:cNvPr>
          <p:cNvGrpSpPr/>
          <p:nvPr/>
        </p:nvGrpSpPr>
        <p:grpSpPr>
          <a:xfrm>
            <a:off x="814387" y="2095424"/>
            <a:ext cx="1673224" cy="742325"/>
            <a:chOff x="-2003978" y="1660263"/>
            <a:chExt cx="1673224" cy="7423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2397861-4655-4BC8-95FB-CA7309CD5CAB}"/>
                </a:ext>
              </a:extLst>
            </p:cNvPr>
            <p:cNvSpPr txBox="1"/>
            <p:nvPr/>
          </p:nvSpPr>
          <p:spPr>
            <a:xfrm>
              <a:off x="-2003978" y="1971701"/>
              <a:ext cx="1673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Recommend top 100 products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983F2C-1BEE-4E3E-A8A7-F73818924266}"/>
                </a:ext>
              </a:extLst>
            </p:cNvPr>
            <p:cNvSpPr txBox="1"/>
            <p:nvPr/>
          </p:nvSpPr>
          <p:spPr>
            <a:xfrm>
              <a:off x="-2003978" y="1660263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600" b="1" dirty="0"/>
                <a:t>Target 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B1A3327-E34F-4EEC-8732-C357B43EA2AE}"/>
              </a:ext>
            </a:extLst>
          </p:cNvPr>
          <p:cNvGrpSpPr/>
          <p:nvPr/>
        </p:nvGrpSpPr>
        <p:grpSpPr>
          <a:xfrm>
            <a:off x="3036887" y="2095424"/>
            <a:ext cx="1673224" cy="742325"/>
            <a:chOff x="-2003978" y="1660263"/>
            <a:chExt cx="1673224" cy="74232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3283812-AB55-42EF-ACF1-1C9CDAAD3533}"/>
                </a:ext>
              </a:extLst>
            </p:cNvPr>
            <p:cNvSpPr txBox="1"/>
            <p:nvPr/>
          </p:nvSpPr>
          <p:spPr>
            <a:xfrm>
              <a:off x="-2003978" y="1971701"/>
              <a:ext cx="1673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What the data tells us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C3D48C-A4DB-48B2-ADE9-9D1A5945EC7F}"/>
                </a:ext>
              </a:extLst>
            </p:cNvPr>
            <p:cNvSpPr txBox="1"/>
            <p:nvPr/>
          </p:nvSpPr>
          <p:spPr>
            <a:xfrm>
              <a:off x="-2003978" y="1660263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EDA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172AD58-1B19-40DD-BF95-BC7840CA51C3}"/>
              </a:ext>
            </a:extLst>
          </p:cNvPr>
          <p:cNvGrpSpPr/>
          <p:nvPr/>
        </p:nvGrpSpPr>
        <p:grpSpPr>
          <a:xfrm>
            <a:off x="5259387" y="2095424"/>
            <a:ext cx="1673224" cy="865425"/>
            <a:chOff x="-2003978" y="1660263"/>
            <a:chExt cx="1673224" cy="86542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15B67B-C39C-4E9D-BE7F-55A99FA9C4D2}"/>
                </a:ext>
              </a:extLst>
            </p:cNvPr>
            <p:cNvSpPr txBox="1"/>
            <p:nvPr/>
          </p:nvSpPr>
          <p:spPr>
            <a:xfrm>
              <a:off x="-2003978" y="1879357"/>
              <a:ext cx="167322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Recommending product categories.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D840E43-2E30-41AF-8302-F969940EDD36}"/>
                </a:ext>
              </a:extLst>
            </p:cNvPr>
            <p:cNvSpPr txBox="1"/>
            <p:nvPr/>
          </p:nvSpPr>
          <p:spPr>
            <a:xfrm>
              <a:off x="-2003978" y="1660263"/>
              <a:ext cx="16732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Prototype 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A3B35F-4B97-4F39-A22D-A7404C086C54}"/>
              </a:ext>
            </a:extLst>
          </p:cNvPr>
          <p:cNvGrpSpPr/>
          <p:nvPr/>
        </p:nvGrpSpPr>
        <p:grpSpPr>
          <a:xfrm>
            <a:off x="7365567" y="1936658"/>
            <a:ext cx="1905862" cy="996761"/>
            <a:chOff x="-2144973" y="1405827"/>
            <a:chExt cx="1905862" cy="99676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EA5764E-1F30-4AE3-9024-A50172294F0B}"/>
                </a:ext>
              </a:extLst>
            </p:cNvPr>
            <p:cNvSpPr txBox="1"/>
            <p:nvPr/>
          </p:nvSpPr>
          <p:spPr>
            <a:xfrm>
              <a:off x="-2003978" y="1971701"/>
              <a:ext cx="1673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D" sz="1400" dirty="0"/>
                <a:t>Why should this solution be taken?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EC95A57-2DEB-4FD7-817B-362CFC07BB5B}"/>
                </a:ext>
              </a:extLst>
            </p:cNvPr>
            <p:cNvSpPr txBox="1"/>
            <p:nvPr/>
          </p:nvSpPr>
          <p:spPr>
            <a:xfrm>
              <a:off x="-2144973" y="1405827"/>
              <a:ext cx="190586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en-ID" dirty="0"/>
                <a:t>Business recommendations</a:t>
              </a:r>
            </a:p>
          </p:txBody>
        </p:sp>
      </p:grpSp>
      <p:grpSp>
        <p:nvGrpSpPr>
          <p:cNvPr id="95" name="Group 4">
            <a:extLst>
              <a:ext uri="{FF2B5EF4-FFF2-40B4-BE49-F238E27FC236}">
                <a16:creationId xmlns:a16="http://schemas.microsoft.com/office/drawing/2014/main" id="{B2640578-7E99-422A-93B0-550EC9252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9048" y="3561399"/>
            <a:ext cx="282575" cy="280987"/>
            <a:chOff x="6548" y="2289"/>
            <a:chExt cx="178" cy="177"/>
          </a:xfrm>
          <a:noFill/>
        </p:grpSpPr>
        <p:sp>
          <p:nvSpPr>
            <p:cNvPr id="97" name="Oval 5">
              <a:extLst>
                <a:ext uri="{FF2B5EF4-FFF2-40B4-BE49-F238E27FC236}">
                  <a16:creationId xmlns:a16="http://schemas.microsoft.com/office/drawing/2014/main" id="{70C12F18-6FD4-44D8-AA0B-862BB48E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" y="2374"/>
              <a:ext cx="77" cy="15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46BE464-1DDC-49A5-A0A4-B518F1E7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" y="2381"/>
              <a:ext cx="77" cy="24"/>
            </a:xfrm>
            <a:custGeom>
              <a:avLst/>
              <a:gdLst>
                <a:gd name="T0" fmla="*/ 0 w 40"/>
                <a:gd name="T1" fmla="*/ 0 h 12"/>
                <a:gd name="T2" fmla="*/ 0 w 40"/>
                <a:gd name="T3" fmla="*/ 8 h 12"/>
                <a:gd name="T4" fmla="*/ 20 w 40"/>
                <a:gd name="T5" fmla="*/ 12 h 12"/>
                <a:gd name="T6" fmla="*/ 40 w 40"/>
                <a:gd name="T7" fmla="*/ 8 h 12"/>
                <a:gd name="T8" fmla="*/ 4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9" y="12"/>
                    <a:pt x="20" y="12"/>
                  </a:cubicBezTo>
                  <a:cubicBezTo>
                    <a:pt x="31" y="12"/>
                    <a:pt x="40" y="10"/>
                    <a:pt x="40" y="8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71E0337-C3EB-4200-ADB6-3AC82E3D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" y="2397"/>
              <a:ext cx="77" cy="23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6755653A-07B8-427D-8886-005D393E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" y="2412"/>
              <a:ext cx="77" cy="23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47F22F3D-9A81-429F-8EA3-BBDAD68FC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" y="2428"/>
              <a:ext cx="77" cy="23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E3EEDF7-1574-4C56-801E-05FCD6AF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9" y="2443"/>
              <a:ext cx="77" cy="23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DBCEEB8-B13C-495D-8A52-3ACDA784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" y="2289"/>
              <a:ext cx="178" cy="108"/>
            </a:xfrm>
            <a:custGeom>
              <a:avLst/>
              <a:gdLst>
                <a:gd name="T0" fmla="*/ 31 w 178"/>
                <a:gd name="T1" fmla="*/ 108 h 108"/>
                <a:gd name="T2" fmla="*/ 0 w 178"/>
                <a:gd name="T3" fmla="*/ 108 h 108"/>
                <a:gd name="T4" fmla="*/ 0 w 178"/>
                <a:gd name="T5" fmla="*/ 0 h 108"/>
                <a:gd name="T6" fmla="*/ 178 w 178"/>
                <a:gd name="T7" fmla="*/ 0 h 108"/>
                <a:gd name="T8" fmla="*/ 178 w 178"/>
                <a:gd name="T9" fmla="*/ 108 h 108"/>
                <a:gd name="T10" fmla="*/ 108 w 178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8">
                  <a:moveTo>
                    <a:pt x="31" y="108"/>
                  </a:moveTo>
                  <a:lnTo>
                    <a:pt x="0" y="108"/>
                  </a:lnTo>
                  <a:lnTo>
                    <a:pt x="0" y="0"/>
                  </a:lnTo>
                  <a:lnTo>
                    <a:pt x="178" y="0"/>
                  </a:lnTo>
                  <a:lnTo>
                    <a:pt x="178" y="108"/>
                  </a:lnTo>
                  <a:lnTo>
                    <a:pt x="108" y="108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4" name="Oval 12">
              <a:extLst>
                <a:ext uri="{FF2B5EF4-FFF2-40B4-BE49-F238E27FC236}">
                  <a16:creationId xmlns:a16="http://schemas.microsoft.com/office/drawing/2014/main" id="{EB7A2FCF-2077-4A19-9F11-E16493228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" y="2320"/>
              <a:ext cx="46" cy="46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5" name="Oval 13">
              <a:extLst>
                <a:ext uri="{FF2B5EF4-FFF2-40B4-BE49-F238E27FC236}">
                  <a16:creationId xmlns:a16="http://schemas.microsoft.com/office/drawing/2014/main" id="{2A1FBA77-5D6F-4ADB-A2FE-742AE193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" y="2320"/>
              <a:ext cx="8" cy="7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6" name="Oval 14">
              <a:extLst>
                <a:ext uri="{FF2B5EF4-FFF2-40B4-BE49-F238E27FC236}">
                  <a16:creationId xmlns:a16="http://schemas.microsoft.com/office/drawing/2014/main" id="{B1C331E7-B1CA-4AD8-AFBE-533976A08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" y="2358"/>
              <a:ext cx="8" cy="8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2024B874-AD2D-466B-9502-2049136ED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3" y="2304"/>
              <a:ext cx="148" cy="77"/>
            </a:xfrm>
            <a:custGeom>
              <a:avLst/>
              <a:gdLst>
                <a:gd name="T0" fmla="*/ 8 w 76"/>
                <a:gd name="T1" fmla="*/ 40 h 40"/>
                <a:gd name="T2" fmla="*/ 0 w 76"/>
                <a:gd name="T3" fmla="*/ 32 h 40"/>
                <a:gd name="T4" fmla="*/ 0 w 76"/>
                <a:gd name="T5" fmla="*/ 8 h 40"/>
                <a:gd name="T6" fmla="*/ 8 w 76"/>
                <a:gd name="T7" fmla="*/ 0 h 40"/>
                <a:gd name="T8" fmla="*/ 68 w 76"/>
                <a:gd name="T9" fmla="*/ 0 h 40"/>
                <a:gd name="T10" fmla="*/ 76 w 76"/>
                <a:gd name="T11" fmla="*/ 8 h 40"/>
                <a:gd name="T12" fmla="*/ 76 w 76"/>
                <a:gd name="T13" fmla="*/ 32 h 40"/>
                <a:gd name="T14" fmla="*/ 68 w 76"/>
                <a:gd name="T15" fmla="*/ 40 h 40"/>
                <a:gd name="T16" fmla="*/ 48 w 76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0">
                  <a:moveTo>
                    <a:pt x="8" y="40"/>
                  </a:move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6" y="4"/>
                    <a:pt x="76" y="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2" y="40"/>
                    <a:pt x="68" y="40"/>
                  </a:cubicBezTo>
                  <a:cubicBezTo>
                    <a:pt x="48" y="40"/>
                    <a:pt x="48" y="40"/>
                    <a:pt x="48" y="4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08" name="Group 18">
            <a:extLst>
              <a:ext uri="{FF2B5EF4-FFF2-40B4-BE49-F238E27FC236}">
                <a16:creationId xmlns:a16="http://schemas.microsoft.com/office/drawing/2014/main" id="{DD17D740-99BB-4A3E-8C78-1AC5EBC86C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88462" y="3582829"/>
            <a:ext cx="282575" cy="261938"/>
            <a:chOff x="5851" y="2224"/>
            <a:chExt cx="178" cy="165"/>
          </a:xfrm>
          <a:noFill/>
        </p:grpSpPr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055B016A-7B47-4170-8365-EE86C3B06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" y="2224"/>
              <a:ext cx="139" cy="157"/>
            </a:xfrm>
            <a:custGeom>
              <a:avLst/>
              <a:gdLst>
                <a:gd name="T0" fmla="*/ 58 w 72"/>
                <a:gd name="T1" fmla="*/ 59 h 81"/>
                <a:gd name="T2" fmla="*/ 58 w 72"/>
                <a:gd name="T3" fmla="*/ 59 h 81"/>
                <a:gd name="T4" fmla="*/ 64 w 72"/>
                <a:gd name="T5" fmla="*/ 65 h 81"/>
                <a:gd name="T6" fmla="*/ 58 w 72"/>
                <a:gd name="T7" fmla="*/ 71 h 81"/>
                <a:gd name="T8" fmla="*/ 54 w 72"/>
                <a:gd name="T9" fmla="*/ 71 h 81"/>
                <a:gd name="T10" fmla="*/ 60 w 72"/>
                <a:gd name="T11" fmla="*/ 77 h 81"/>
                <a:gd name="T12" fmla="*/ 54 w 72"/>
                <a:gd name="T13" fmla="*/ 81 h 81"/>
                <a:gd name="T14" fmla="*/ 28 w 72"/>
                <a:gd name="T15" fmla="*/ 81 h 81"/>
                <a:gd name="T16" fmla="*/ 0 w 72"/>
                <a:gd name="T17" fmla="*/ 77 h 81"/>
                <a:gd name="T18" fmla="*/ 0 w 72"/>
                <a:gd name="T19" fmla="*/ 43 h 81"/>
                <a:gd name="T20" fmla="*/ 26 w 72"/>
                <a:gd name="T21" fmla="*/ 9 h 81"/>
                <a:gd name="T22" fmla="*/ 38 w 72"/>
                <a:gd name="T23" fmla="*/ 12 h 81"/>
                <a:gd name="T24" fmla="*/ 34 w 72"/>
                <a:gd name="T25" fmla="*/ 33 h 81"/>
                <a:gd name="T26" fmla="*/ 66 w 72"/>
                <a:gd name="T27" fmla="*/ 33 h 81"/>
                <a:gd name="T28" fmla="*/ 72 w 72"/>
                <a:gd name="T29" fmla="*/ 39 h 81"/>
                <a:gd name="T30" fmla="*/ 66 w 72"/>
                <a:gd name="T31" fmla="*/ 47 h 81"/>
                <a:gd name="T32" fmla="*/ 62 w 72"/>
                <a:gd name="T33" fmla="*/ 47 h 81"/>
                <a:gd name="T34" fmla="*/ 68 w 72"/>
                <a:gd name="T35" fmla="*/ 53 h 81"/>
                <a:gd name="T36" fmla="*/ 62 w 72"/>
                <a:gd name="T37" fmla="*/ 59 h 81"/>
                <a:gd name="T38" fmla="*/ 58 w 72"/>
                <a:gd name="T39" fmla="*/ 5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81">
                  <a:moveTo>
                    <a:pt x="58" y="59"/>
                  </a:moveTo>
                  <a:cubicBezTo>
                    <a:pt x="58" y="59"/>
                    <a:pt x="58" y="59"/>
                    <a:pt x="58" y="59"/>
                  </a:cubicBezTo>
                  <a:cubicBezTo>
                    <a:pt x="61" y="59"/>
                    <a:pt x="64" y="62"/>
                    <a:pt x="64" y="65"/>
                  </a:cubicBezTo>
                  <a:cubicBezTo>
                    <a:pt x="64" y="68"/>
                    <a:pt x="61" y="71"/>
                    <a:pt x="58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7" y="71"/>
                    <a:pt x="60" y="74"/>
                    <a:pt x="60" y="77"/>
                  </a:cubicBezTo>
                  <a:cubicBezTo>
                    <a:pt x="60" y="80"/>
                    <a:pt x="57" y="81"/>
                    <a:pt x="54" y="81"/>
                  </a:cubicBezTo>
                  <a:cubicBezTo>
                    <a:pt x="54" y="81"/>
                    <a:pt x="38" y="81"/>
                    <a:pt x="28" y="81"/>
                  </a:cubicBezTo>
                  <a:cubicBezTo>
                    <a:pt x="17" y="81"/>
                    <a:pt x="14" y="79"/>
                    <a:pt x="0" y="7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0" y="43"/>
                    <a:pt x="26" y="25"/>
                    <a:pt x="26" y="9"/>
                  </a:cubicBezTo>
                  <a:cubicBezTo>
                    <a:pt x="26" y="3"/>
                    <a:pt x="35" y="0"/>
                    <a:pt x="38" y="12"/>
                  </a:cubicBezTo>
                  <a:cubicBezTo>
                    <a:pt x="40" y="19"/>
                    <a:pt x="34" y="33"/>
                    <a:pt x="34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9" y="33"/>
                    <a:pt x="72" y="36"/>
                    <a:pt x="72" y="39"/>
                  </a:cubicBezTo>
                  <a:cubicBezTo>
                    <a:pt x="72" y="42"/>
                    <a:pt x="69" y="47"/>
                    <a:pt x="66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5" y="47"/>
                    <a:pt x="68" y="50"/>
                    <a:pt x="68" y="53"/>
                  </a:cubicBezTo>
                  <a:cubicBezTo>
                    <a:pt x="68" y="56"/>
                    <a:pt x="65" y="59"/>
                    <a:pt x="62" y="59"/>
                  </a:cubicBezTo>
                  <a:cubicBezTo>
                    <a:pt x="58" y="59"/>
                    <a:pt x="58" y="59"/>
                    <a:pt x="58" y="59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1" name="Rectangle 20">
              <a:extLst>
                <a:ext uri="{FF2B5EF4-FFF2-40B4-BE49-F238E27FC236}">
                  <a16:creationId xmlns:a16="http://schemas.microsoft.com/office/drawing/2014/main" id="{D99A5B28-0A5A-48DE-921D-EFB998BC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" y="2296"/>
              <a:ext cx="39" cy="93"/>
            </a:xfrm>
            <a:prstGeom prst="rect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2" name="Oval 21">
              <a:extLst>
                <a:ext uri="{FF2B5EF4-FFF2-40B4-BE49-F238E27FC236}">
                  <a16:creationId xmlns:a16="http://schemas.microsoft.com/office/drawing/2014/main" id="{3CAF5886-EEA4-4C47-9114-334F72A5E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0" y="2370"/>
              <a:ext cx="8" cy="7"/>
            </a:xfrm>
            <a:prstGeom prst="ellipse">
              <a:avLst/>
            </a:prstGeom>
            <a:grpFill/>
            <a:ln w="15875">
              <a:solidFill>
                <a:srgbClr val="0CD2C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13" name="Group 24">
            <a:extLst>
              <a:ext uri="{FF2B5EF4-FFF2-40B4-BE49-F238E27FC236}">
                <a16:creationId xmlns:a16="http://schemas.microsoft.com/office/drawing/2014/main" id="{96B92D9E-D5D1-4E79-A3D7-FE5E69C1D0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7798" y="3539173"/>
            <a:ext cx="282575" cy="280987"/>
            <a:chOff x="5169" y="2289"/>
            <a:chExt cx="178" cy="177"/>
          </a:xfrm>
          <a:noFill/>
        </p:grpSpPr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F4AEA7B7-02E6-43DD-B2D9-436C1137A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" y="2443"/>
              <a:ext cx="47" cy="23"/>
            </a:xfrm>
            <a:prstGeom prst="rect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11139227-BE71-4B70-A4EA-D1CA7C0CF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2331"/>
              <a:ext cx="62" cy="112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32 w 32"/>
                <a:gd name="T5" fmla="*/ 36 h 58"/>
                <a:gd name="T6" fmla="*/ 32 w 32"/>
                <a:gd name="T7" fmla="*/ 4 h 58"/>
                <a:gd name="T8" fmla="*/ 22 w 32"/>
                <a:gd name="T9" fmla="*/ 28 h 58"/>
                <a:gd name="T10" fmla="*/ 10 w 32"/>
                <a:gd name="T11" fmla="*/ 40 h 58"/>
                <a:gd name="T12" fmla="*/ 13 w 32"/>
                <a:gd name="T13" fmla="*/ 28 h 58"/>
                <a:gd name="T14" fmla="*/ 6 w 32"/>
                <a:gd name="T15" fmla="*/ 24 h 58"/>
                <a:gd name="T16" fmla="*/ 0 w 32"/>
                <a:gd name="T17" fmla="*/ 40 h 58"/>
                <a:gd name="T18" fmla="*/ 0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29" y="39"/>
                    <a:pt x="32" y="36"/>
                  </a:cubicBezTo>
                  <a:cubicBezTo>
                    <a:pt x="32" y="31"/>
                    <a:pt x="32" y="4"/>
                    <a:pt x="32" y="4"/>
                  </a:cubicBezTo>
                  <a:cubicBezTo>
                    <a:pt x="32" y="4"/>
                    <a:pt x="22" y="0"/>
                    <a:pt x="22" y="2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2"/>
                    <a:pt x="9" y="20"/>
                    <a:pt x="6" y="24"/>
                  </a:cubicBezTo>
                  <a:cubicBezTo>
                    <a:pt x="3" y="28"/>
                    <a:pt x="0" y="40"/>
                    <a:pt x="0" y="40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70173CE8-73F1-4649-AD5B-5EB4F998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" y="2443"/>
              <a:ext cx="47" cy="23"/>
            </a:xfrm>
            <a:prstGeom prst="rect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CF6135AC-8500-49D3-B61A-FF8258099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" y="2331"/>
              <a:ext cx="62" cy="112"/>
            </a:xfrm>
            <a:custGeom>
              <a:avLst/>
              <a:gdLst>
                <a:gd name="T0" fmla="*/ 16 w 32"/>
                <a:gd name="T1" fmla="*/ 58 h 58"/>
                <a:gd name="T2" fmla="*/ 16 w 32"/>
                <a:gd name="T3" fmla="*/ 52 h 58"/>
                <a:gd name="T4" fmla="*/ 0 w 32"/>
                <a:gd name="T5" fmla="*/ 36 h 58"/>
                <a:gd name="T6" fmla="*/ 0 w 32"/>
                <a:gd name="T7" fmla="*/ 4 h 58"/>
                <a:gd name="T8" fmla="*/ 10 w 32"/>
                <a:gd name="T9" fmla="*/ 28 h 58"/>
                <a:gd name="T10" fmla="*/ 22 w 32"/>
                <a:gd name="T11" fmla="*/ 40 h 58"/>
                <a:gd name="T12" fmla="*/ 19 w 32"/>
                <a:gd name="T13" fmla="*/ 28 h 58"/>
                <a:gd name="T14" fmla="*/ 26 w 32"/>
                <a:gd name="T15" fmla="*/ 24 h 58"/>
                <a:gd name="T16" fmla="*/ 32 w 32"/>
                <a:gd name="T17" fmla="*/ 40 h 58"/>
                <a:gd name="T18" fmla="*/ 32 w 3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58">
                  <a:moveTo>
                    <a:pt x="16" y="58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4" y="39"/>
                    <a:pt x="0" y="36"/>
                  </a:cubicBezTo>
                  <a:cubicBezTo>
                    <a:pt x="0" y="31"/>
                    <a:pt x="0" y="4"/>
                    <a:pt x="0" y="4"/>
                  </a:cubicBezTo>
                  <a:cubicBezTo>
                    <a:pt x="0" y="4"/>
                    <a:pt x="10" y="0"/>
                    <a:pt x="10" y="2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2"/>
                    <a:pt x="23" y="20"/>
                    <a:pt x="26" y="24"/>
                  </a:cubicBezTo>
                  <a:cubicBezTo>
                    <a:pt x="29" y="28"/>
                    <a:pt x="32" y="40"/>
                    <a:pt x="32" y="40"/>
                  </a:cubicBezTo>
                  <a:cubicBezTo>
                    <a:pt x="32" y="58"/>
                    <a:pt x="32" y="58"/>
                    <a:pt x="32" y="58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A12B24A3-C566-4AF7-97AC-5C3B35B07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" y="2312"/>
              <a:ext cx="86" cy="69"/>
            </a:xfrm>
            <a:custGeom>
              <a:avLst/>
              <a:gdLst>
                <a:gd name="T0" fmla="*/ 39 w 86"/>
                <a:gd name="T1" fmla="*/ 23 h 69"/>
                <a:gd name="T2" fmla="*/ 0 w 86"/>
                <a:gd name="T3" fmla="*/ 0 h 69"/>
                <a:gd name="T4" fmla="*/ 0 w 86"/>
                <a:gd name="T5" fmla="*/ 46 h 69"/>
                <a:gd name="T6" fmla="*/ 39 w 86"/>
                <a:gd name="T7" fmla="*/ 69 h 69"/>
                <a:gd name="T8" fmla="*/ 86 w 86"/>
                <a:gd name="T9" fmla="*/ 46 h 69"/>
                <a:gd name="T10" fmla="*/ 86 w 86"/>
                <a:gd name="T11" fmla="*/ 0 h 69"/>
                <a:gd name="T12" fmla="*/ 39 w 86"/>
                <a:gd name="T13" fmla="*/ 2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9">
                  <a:moveTo>
                    <a:pt x="39" y="23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39" y="69"/>
                  </a:lnTo>
                  <a:lnTo>
                    <a:pt x="86" y="46"/>
                  </a:lnTo>
                  <a:lnTo>
                    <a:pt x="86" y="0"/>
                  </a:lnTo>
                  <a:lnTo>
                    <a:pt x="39" y="23"/>
                  </a:lnTo>
                  <a:close/>
                </a:path>
              </a:pathLst>
            </a:cu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6E842F67-7A12-483E-B43A-2DA2047A9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" y="2289"/>
              <a:ext cx="86" cy="46"/>
            </a:xfrm>
            <a:custGeom>
              <a:avLst/>
              <a:gdLst>
                <a:gd name="T0" fmla="*/ 43 w 86"/>
                <a:gd name="T1" fmla="*/ 0 h 46"/>
                <a:gd name="T2" fmla="*/ 0 w 86"/>
                <a:gd name="T3" fmla="*/ 23 h 46"/>
                <a:gd name="T4" fmla="*/ 39 w 86"/>
                <a:gd name="T5" fmla="*/ 46 h 46"/>
                <a:gd name="T6" fmla="*/ 86 w 86"/>
                <a:gd name="T7" fmla="*/ 23 h 46"/>
                <a:gd name="T8" fmla="*/ 43 w 8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6">
                  <a:moveTo>
                    <a:pt x="43" y="0"/>
                  </a:moveTo>
                  <a:lnTo>
                    <a:pt x="0" y="23"/>
                  </a:lnTo>
                  <a:lnTo>
                    <a:pt x="39" y="46"/>
                  </a:lnTo>
                  <a:lnTo>
                    <a:pt x="86" y="2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1" name="Line 31">
              <a:extLst>
                <a:ext uri="{FF2B5EF4-FFF2-40B4-BE49-F238E27FC236}">
                  <a16:creationId xmlns:a16="http://schemas.microsoft.com/office/drawing/2014/main" id="{F9C46EDF-04B5-4672-8FEB-2EA1F2FB3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" y="2335"/>
              <a:ext cx="0" cy="46"/>
            </a:xfrm>
            <a:prstGeom prst="line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36" name="Group 49">
            <a:extLst>
              <a:ext uri="{FF2B5EF4-FFF2-40B4-BE49-F238E27FC236}">
                <a16:creationId xmlns:a16="http://schemas.microsoft.com/office/drawing/2014/main" id="{A3279046-A3FB-4F91-9AC9-1C96A0883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43461" y="3582829"/>
            <a:ext cx="282578" cy="280989"/>
            <a:chOff x="3767" y="2232"/>
            <a:chExt cx="178" cy="177"/>
          </a:xfrm>
          <a:noFill/>
        </p:grpSpPr>
        <p:sp>
          <p:nvSpPr>
            <p:cNvPr id="138" name="Freeform 50">
              <a:extLst>
                <a:ext uri="{FF2B5EF4-FFF2-40B4-BE49-F238E27FC236}">
                  <a16:creationId xmlns:a16="http://schemas.microsoft.com/office/drawing/2014/main" id="{79477E2F-4441-487C-B36E-47B204E9A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2344"/>
              <a:ext cx="19" cy="19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19 h 19"/>
                <a:gd name="T4" fmla="*/ 0 w 19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lnTo>
                    <a:pt x="19" y="19"/>
                  </a:lnTo>
                  <a:lnTo>
                    <a:pt x="0" y="19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39" name="Freeform 51">
              <a:extLst>
                <a:ext uri="{FF2B5EF4-FFF2-40B4-BE49-F238E27FC236}">
                  <a16:creationId xmlns:a16="http://schemas.microsoft.com/office/drawing/2014/main" id="{4D991130-9ED6-4BC3-BFC3-2B010C25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2340"/>
              <a:ext cx="70" cy="23"/>
            </a:xfrm>
            <a:custGeom>
              <a:avLst/>
              <a:gdLst>
                <a:gd name="T0" fmla="*/ 0 w 36"/>
                <a:gd name="T1" fmla="*/ 12 h 12"/>
                <a:gd name="T2" fmla="*/ 18 w 36"/>
                <a:gd name="T3" fmla="*/ 0 h 12"/>
                <a:gd name="T4" fmla="*/ 36 w 3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2">
                  <a:moveTo>
                    <a:pt x="0" y="12"/>
                  </a:moveTo>
                  <a:cubicBezTo>
                    <a:pt x="2" y="5"/>
                    <a:pt x="10" y="0"/>
                    <a:pt x="18" y="0"/>
                  </a:cubicBezTo>
                  <a:cubicBezTo>
                    <a:pt x="26" y="0"/>
                    <a:pt x="34" y="5"/>
                    <a:pt x="36" y="12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0" name="Freeform 52">
              <a:extLst>
                <a:ext uri="{FF2B5EF4-FFF2-40B4-BE49-F238E27FC236}">
                  <a16:creationId xmlns:a16="http://schemas.microsoft.com/office/drawing/2014/main" id="{F66B038B-72D3-4156-8ED1-B2AA36BB0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2386"/>
              <a:ext cx="20" cy="19"/>
            </a:xfrm>
            <a:custGeom>
              <a:avLst/>
              <a:gdLst>
                <a:gd name="T0" fmla="*/ 0 w 20"/>
                <a:gd name="T1" fmla="*/ 19 h 19"/>
                <a:gd name="T2" fmla="*/ 0 w 20"/>
                <a:gd name="T3" fmla="*/ 0 h 19"/>
                <a:gd name="T4" fmla="*/ 20 w 20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9">
                  <a:moveTo>
                    <a:pt x="0" y="19"/>
                  </a:moveTo>
                  <a:lnTo>
                    <a:pt x="0" y="0"/>
                  </a:lnTo>
                  <a:lnTo>
                    <a:pt x="20" y="0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1" name="Freeform 53">
              <a:extLst>
                <a:ext uri="{FF2B5EF4-FFF2-40B4-BE49-F238E27FC236}">
                  <a16:creationId xmlns:a16="http://schemas.microsoft.com/office/drawing/2014/main" id="{44A1EFB9-D6D5-4855-A552-4F388C36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2386"/>
              <a:ext cx="70" cy="23"/>
            </a:xfrm>
            <a:custGeom>
              <a:avLst/>
              <a:gdLst>
                <a:gd name="T0" fmla="*/ 36 w 36"/>
                <a:gd name="T1" fmla="*/ 0 h 12"/>
                <a:gd name="T2" fmla="*/ 18 w 36"/>
                <a:gd name="T3" fmla="*/ 12 h 12"/>
                <a:gd name="T4" fmla="*/ 0 w 3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34" y="7"/>
                    <a:pt x="26" y="12"/>
                    <a:pt x="18" y="12"/>
                  </a:cubicBezTo>
                  <a:cubicBezTo>
                    <a:pt x="10" y="12"/>
                    <a:pt x="2" y="7"/>
                    <a:pt x="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2" name="Line 54">
              <a:extLst>
                <a:ext uri="{FF2B5EF4-FFF2-40B4-BE49-F238E27FC236}">
                  <a16:creationId xmlns:a16="http://schemas.microsoft.com/office/drawing/2014/main" id="{3E64C6D6-F1FE-4EF7-A194-C89B1F6A7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" y="2363"/>
              <a:ext cx="77" cy="0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3" name="Line 55">
              <a:extLst>
                <a:ext uri="{FF2B5EF4-FFF2-40B4-BE49-F238E27FC236}">
                  <a16:creationId xmlns:a16="http://schemas.microsoft.com/office/drawing/2014/main" id="{B98BD6E0-2A37-4A90-A7C2-21A29ED58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2270"/>
              <a:ext cx="148" cy="0"/>
            </a:xfrm>
            <a:prstGeom prst="line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4" name="Line 56">
              <a:extLst>
                <a:ext uri="{FF2B5EF4-FFF2-40B4-BE49-F238E27FC236}">
                  <a16:creationId xmlns:a16="http://schemas.microsoft.com/office/drawing/2014/main" id="{CE5E4F90-5206-45E1-87C2-5D2B1B51E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7" y="2317"/>
              <a:ext cx="178" cy="0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5" name="Freeform 57">
              <a:extLst>
                <a:ext uri="{FF2B5EF4-FFF2-40B4-BE49-F238E27FC236}">
                  <a16:creationId xmlns:a16="http://schemas.microsoft.com/office/drawing/2014/main" id="{61716F9E-0AAB-466B-98F7-CD87BAE9B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232"/>
              <a:ext cx="178" cy="177"/>
            </a:xfrm>
            <a:custGeom>
              <a:avLst/>
              <a:gdLst>
                <a:gd name="T0" fmla="*/ 44 w 92"/>
                <a:gd name="T1" fmla="*/ 92 h 92"/>
                <a:gd name="T2" fmla="*/ 0 w 92"/>
                <a:gd name="T3" fmla="*/ 46 h 92"/>
                <a:gd name="T4" fmla="*/ 46 w 92"/>
                <a:gd name="T5" fmla="*/ 0 h 92"/>
                <a:gd name="T6" fmla="*/ 92 w 92"/>
                <a:gd name="T7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44" y="92"/>
                  </a:moveTo>
                  <a:cubicBezTo>
                    <a:pt x="19" y="91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1" y="20"/>
                    <a:pt x="92" y="44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6" name="Freeform 58">
              <a:extLst>
                <a:ext uri="{FF2B5EF4-FFF2-40B4-BE49-F238E27FC236}">
                  <a16:creationId xmlns:a16="http://schemas.microsoft.com/office/drawing/2014/main" id="{25E50870-9B8D-443F-BEB1-A81A1116F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232"/>
              <a:ext cx="48" cy="177"/>
            </a:xfrm>
            <a:custGeom>
              <a:avLst/>
              <a:gdLst>
                <a:gd name="T0" fmla="*/ 24 w 25"/>
                <a:gd name="T1" fmla="*/ 0 h 92"/>
                <a:gd name="T2" fmla="*/ 25 w 25"/>
                <a:gd name="T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92">
                  <a:moveTo>
                    <a:pt x="24" y="0"/>
                  </a:moveTo>
                  <a:cubicBezTo>
                    <a:pt x="0" y="26"/>
                    <a:pt x="1" y="60"/>
                    <a:pt x="25" y="92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7" name="Freeform 59">
              <a:extLst>
                <a:ext uri="{FF2B5EF4-FFF2-40B4-BE49-F238E27FC236}">
                  <a16:creationId xmlns:a16="http://schemas.microsoft.com/office/drawing/2014/main" id="{4DFA6602-7DC0-4B36-984F-C561F445A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232"/>
              <a:ext cx="35" cy="85"/>
            </a:xfrm>
            <a:custGeom>
              <a:avLst/>
              <a:gdLst>
                <a:gd name="T0" fmla="*/ 0 w 18"/>
                <a:gd name="T1" fmla="*/ 0 h 44"/>
                <a:gd name="T2" fmla="*/ 18 w 18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4">
                  <a:moveTo>
                    <a:pt x="0" y="0"/>
                  </a:moveTo>
                  <a:cubicBezTo>
                    <a:pt x="12" y="13"/>
                    <a:pt x="18" y="28"/>
                    <a:pt x="18" y="44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48" name="Group 62">
            <a:extLst>
              <a:ext uri="{FF2B5EF4-FFF2-40B4-BE49-F238E27FC236}">
                <a16:creationId xmlns:a16="http://schemas.microsoft.com/office/drawing/2014/main" id="{E244B8D6-9680-4C21-AF00-4F591C1191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2211" y="3573304"/>
            <a:ext cx="282575" cy="280989"/>
            <a:chOff x="3051" y="2232"/>
            <a:chExt cx="178" cy="177"/>
          </a:xfrm>
          <a:noFill/>
        </p:grpSpPr>
        <p:sp>
          <p:nvSpPr>
            <p:cNvPr id="150" name="Oval 63">
              <a:extLst>
                <a:ext uri="{FF2B5EF4-FFF2-40B4-BE49-F238E27FC236}">
                  <a16:creationId xmlns:a16="http://schemas.microsoft.com/office/drawing/2014/main" id="{4273DE4B-733C-4B8B-9F4D-71486AE50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" y="2324"/>
              <a:ext cx="46" cy="47"/>
            </a:xfrm>
            <a:prstGeom prst="ellipse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1" name="Freeform 64">
              <a:extLst>
                <a:ext uri="{FF2B5EF4-FFF2-40B4-BE49-F238E27FC236}">
                  <a16:creationId xmlns:a16="http://schemas.microsoft.com/office/drawing/2014/main" id="{3A352C33-BA98-4E1E-AC06-8E30B042A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286"/>
              <a:ext cx="124" cy="123"/>
            </a:xfrm>
            <a:custGeom>
              <a:avLst/>
              <a:gdLst>
                <a:gd name="T0" fmla="*/ 57 w 64"/>
                <a:gd name="T1" fmla="*/ 27 h 64"/>
                <a:gd name="T2" fmla="*/ 64 w 64"/>
                <a:gd name="T3" fmla="*/ 23 h 64"/>
                <a:gd name="T4" fmla="*/ 56 w 64"/>
                <a:gd name="T5" fmla="*/ 9 h 64"/>
                <a:gd name="T6" fmla="*/ 49 w 64"/>
                <a:gd name="T7" fmla="*/ 13 h 64"/>
                <a:gd name="T8" fmla="*/ 40 w 64"/>
                <a:gd name="T9" fmla="*/ 7 h 64"/>
                <a:gd name="T10" fmla="*/ 40 w 64"/>
                <a:gd name="T11" fmla="*/ 0 h 64"/>
                <a:gd name="T12" fmla="*/ 24 w 64"/>
                <a:gd name="T13" fmla="*/ 0 h 64"/>
                <a:gd name="T14" fmla="*/ 24 w 64"/>
                <a:gd name="T15" fmla="*/ 7 h 64"/>
                <a:gd name="T16" fmla="*/ 15 w 64"/>
                <a:gd name="T17" fmla="*/ 13 h 64"/>
                <a:gd name="T18" fmla="*/ 8 w 64"/>
                <a:gd name="T19" fmla="*/ 9 h 64"/>
                <a:gd name="T20" fmla="*/ 0 w 64"/>
                <a:gd name="T21" fmla="*/ 23 h 64"/>
                <a:gd name="T22" fmla="*/ 7 w 64"/>
                <a:gd name="T23" fmla="*/ 27 h 64"/>
                <a:gd name="T24" fmla="*/ 7 w 64"/>
                <a:gd name="T25" fmla="*/ 37 h 64"/>
                <a:gd name="T26" fmla="*/ 0 w 64"/>
                <a:gd name="T27" fmla="*/ 41 h 64"/>
                <a:gd name="T28" fmla="*/ 8 w 64"/>
                <a:gd name="T29" fmla="*/ 55 h 64"/>
                <a:gd name="T30" fmla="*/ 15 w 64"/>
                <a:gd name="T31" fmla="*/ 51 h 64"/>
                <a:gd name="T32" fmla="*/ 24 w 64"/>
                <a:gd name="T33" fmla="*/ 57 h 64"/>
                <a:gd name="T34" fmla="*/ 24 w 64"/>
                <a:gd name="T35" fmla="*/ 64 h 64"/>
                <a:gd name="T36" fmla="*/ 40 w 64"/>
                <a:gd name="T37" fmla="*/ 64 h 64"/>
                <a:gd name="T38" fmla="*/ 40 w 64"/>
                <a:gd name="T39" fmla="*/ 57 h 64"/>
                <a:gd name="T40" fmla="*/ 49 w 64"/>
                <a:gd name="T41" fmla="*/ 51 h 64"/>
                <a:gd name="T42" fmla="*/ 56 w 64"/>
                <a:gd name="T43" fmla="*/ 55 h 64"/>
                <a:gd name="T44" fmla="*/ 64 w 64"/>
                <a:gd name="T45" fmla="*/ 41 h 64"/>
                <a:gd name="T46" fmla="*/ 57 w 64"/>
                <a:gd name="T47" fmla="*/ 37 h 64"/>
                <a:gd name="T48" fmla="*/ 57 w 64"/>
                <a:gd name="T49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4">
                  <a:moveTo>
                    <a:pt x="57" y="27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0"/>
                    <a:pt x="43" y="8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0" y="8"/>
                    <a:pt x="17" y="10"/>
                    <a:pt x="15" y="1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30"/>
                    <a:pt x="6" y="34"/>
                    <a:pt x="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4"/>
                    <a:pt x="21" y="56"/>
                    <a:pt x="24" y="5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7" y="54"/>
                    <a:pt x="49" y="51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8" y="34"/>
                    <a:pt x="58" y="30"/>
                    <a:pt x="57" y="27"/>
                  </a:cubicBezTo>
                  <a:close/>
                </a:path>
              </a:pathLst>
            </a:cu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2" name="Oval 65">
              <a:extLst>
                <a:ext uri="{FF2B5EF4-FFF2-40B4-BE49-F238E27FC236}">
                  <a16:creationId xmlns:a16="http://schemas.microsoft.com/office/drawing/2014/main" id="{FFE4E69C-190A-49D1-BDE5-E265DC90B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2255"/>
              <a:ext cx="23" cy="23"/>
            </a:xfrm>
            <a:prstGeom prst="ellipse">
              <a:avLst/>
            </a:pr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3" name="Freeform 66">
              <a:extLst>
                <a:ext uri="{FF2B5EF4-FFF2-40B4-BE49-F238E27FC236}">
                  <a16:creationId xmlns:a16="http://schemas.microsoft.com/office/drawing/2014/main" id="{3D5B5517-C0C4-48CC-ABCB-95797293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232"/>
              <a:ext cx="70" cy="69"/>
            </a:xfrm>
            <a:custGeom>
              <a:avLst/>
              <a:gdLst>
                <a:gd name="T0" fmla="*/ 32 w 36"/>
                <a:gd name="T1" fmla="*/ 15 h 36"/>
                <a:gd name="T2" fmla="*/ 36 w 36"/>
                <a:gd name="T3" fmla="*/ 12 h 36"/>
                <a:gd name="T4" fmla="*/ 32 w 36"/>
                <a:gd name="T5" fmla="*/ 6 h 36"/>
                <a:gd name="T6" fmla="*/ 28 w 36"/>
                <a:gd name="T7" fmla="*/ 8 h 36"/>
                <a:gd name="T8" fmla="*/ 22 w 36"/>
                <a:gd name="T9" fmla="*/ 5 h 36"/>
                <a:gd name="T10" fmla="*/ 22 w 36"/>
                <a:gd name="T11" fmla="*/ 0 h 36"/>
                <a:gd name="T12" fmla="*/ 14 w 36"/>
                <a:gd name="T13" fmla="*/ 0 h 36"/>
                <a:gd name="T14" fmla="*/ 14 w 36"/>
                <a:gd name="T15" fmla="*/ 5 h 36"/>
                <a:gd name="T16" fmla="*/ 8 w 36"/>
                <a:gd name="T17" fmla="*/ 8 h 36"/>
                <a:gd name="T18" fmla="*/ 4 w 36"/>
                <a:gd name="T19" fmla="*/ 6 h 36"/>
                <a:gd name="T20" fmla="*/ 0 w 36"/>
                <a:gd name="T21" fmla="*/ 12 h 36"/>
                <a:gd name="T22" fmla="*/ 4 w 36"/>
                <a:gd name="T23" fmla="*/ 15 h 36"/>
                <a:gd name="T24" fmla="*/ 4 w 36"/>
                <a:gd name="T25" fmla="*/ 21 h 36"/>
                <a:gd name="T26" fmla="*/ 0 w 36"/>
                <a:gd name="T27" fmla="*/ 24 h 36"/>
                <a:gd name="T28" fmla="*/ 4 w 36"/>
                <a:gd name="T29" fmla="*/ 30 h 36"/>
                <a:gd name="T30" fmla="*/ 8 w 36"/>
                <a:gd name="T31" fmla="*/ 28 h 36"/>
                <a:gd name="T32" fmla="*/ 14 w 36"/>
                <a:gd name="T33" fmla="*/ 31 h 36"/>
                <a:gd name="T34" fmla="*/ 14 w 36"/>
                <a:gd name="T35" fmla="*/ 36 h 36"/>
                <a:gd name="T36" fmla="*/ 22 w 36"/>
                <a:gd name="T37" fmla="*/ 36 h 36"/>
                <a:gd name="T38" fmla="*/ 22 w 36"/>
                <a:gd name="T39" fmla="*/ 31 h 36"/>
                <a:gd name="T40" fmla="*/ 28 w 36"/>
                <a:gd name="T41" fmla="*/ 28 h 36"/>
                <a:gd name="T42" fmla="*/ 32 w 36"/>
                <a:gd name="T43" fmla="*/ 30 h 36"/>
                <a:gd name="T44" fmla="*/ 36 w 36"/>
                <a:gd name="T45" fmla="*/ 24 h 36"/>
                <a:gd name="T46" fmla="*/ 32 w 36"/>
                <a:gd name="T47" fmla="*/ 21 h 36"/>
                <a:gd name="T48" fmla="*/ 32 w 36"/>
                <a:gd name="T4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6">
                  <a:moveTo>
                    <a:pt x="32" y="15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8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7"/>
                    <a:pt x="4" y="19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8" y="2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9"/>
                    <a:pt x="32" y="17"/>
                    <a:pt x="32" y="15"/>
                  </a:cubicBezTo>
                  <a:close/>
                </a:path>
              </a:pathLst>
            </a:custGeom>
            <a:grpFill/>
            <a:ln w="15875" cap="flat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54" name="Group 69">
            <a:extLst>
              <a:ext uri="{FF2B5EF4-FFF2-40B4-BE49-F238E27FC236}">
                <a16:creationId xmlns:a16="http://schemas.microsoft.com/office/drawing/2014/main" id="{E85D3744-C29B-48AB-9774-339469C672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6548" y="3595975"/>
            <a:ext cx="282575" cy="215900"/>
            <a:chOff x="3137" y="2287"/>
            <a:chExt cx="178" cy="136"/>
          </a:xfrm>
          <a:noFill/>
        </p:grpSpPr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A552BED-380B-4E07-AEEE-3500B993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2384"/>
              <a:ext cx="50" cy="39"/>
            </a:xfrm>
            <a:custGeom>
              <a:avLst/>
              <a:gdLst>
                <a:gd name="T0" fmla="*/ 50 w 50"/>
                <a:gd name="T1" fmla="*/ 22 h 39"/>
                <a:gd name="T2" fmla="*/ 39 w 50"/>
                <a:gd name="T3" fmla="*/ 39 h 39"/>
                <a:gd name="T4" fmla="*/ 0 w 5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9">
                  <a:moveTo>
                    <a:pt x="50" y="22"/>
                  </a:moveTo>
                  <a:lnTo>
                    <a:pt x="39" y="39"/>
                  </a:lnTo>
                  <a:lnTo>
                    <a:pt x="0" y="0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7" name="Line 71">
              <a:extLst>
                <a:ext uri="{FF2B5EF4-FFF2-40B4-BE49-F238E27FC236}">
                  <a16:creationId xmlns:a16="http://schemas.microsoft.com/office/drawing/2014/main" id="{7BD38D46-4334-47FE-B997-909E88E9F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3" y="2287"/>
              <a:ext cx="70" cy="97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158" name="Freeform 72">
              <a:extLst>
                <a:ext uri="{FF2B5EF4-FFF2-40B4-BE49-F238E27FC236}">
                  <a16:creationId xmlns:a16="http://schemas.microsoft.com/office/drawing/2014/main" id="{21E7118A-2EE6-48F8-888C-A74CFB3B1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" y="2287"/>
              <a:ext cx="135" cy="136"/>
            </a:xfrm>
            <a:custGeom>
              <a:avLst/>
              <a:gdLst>
                <a:gd name="T0" fmla="*/ 135 w 135"/>
                <a:gd name="T1" fmla="*/ 0 h 136"/>
                <a:gd name="T2" fmla="*/ 38 w 135"/>
                <a:gd name="T3" fmla="*/ 136 h 136"/>
                <a:gd name="T4" fmla="*/ 0 w 135"/>
                <a:gd name="T5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136">
                  <a:moveTo>
                    <a:pt x="135" y="0"/>
                  </a:moveTo>
                  <a:lnTo>
                    <a:pt x="38" y="136"/>
                  </a:lnTo>
                  <a:lnTo>
                    <a:pt x="0" y="97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59" name="Group 75">
            <a:extLst>
              <a:ext uri="{FF2B5EF4-FFF2-40B4-BE49-F238E27FC236}">
                <a16:creationId xmlns:a16="http://schemas.microsoft.com/office/drawing/2014/main" id="{EE8E2116-8051-49AB-A109-406FB4926E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51124" y="3573304"/>
            <a:ext cx="222250" cy="280988"/>
            <a:chOff x="1669" y="2244"/>
            <a:chExt cx="140" cy="177"/>
          </a:xfrm>
          <a:noFill/>
        </p:grpSpPr>
        <p:sp>
          <p:nvSpPr>
            <p:cNvPr id="161" name="Freeform 76">
              <a:extLst>
                <a:ext uri="{FF2B5EF4-FFF2-40B4-BE49-F238E27FC236}">
                  <a16:creationId xmlns:a16="http://schemas.microsoft.com/office/drawing/2014/main" id="{321B6056-EDF4-4F61-9BCA-1538860F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259"/>
              <a:ext cx="140" cy="162"/>
            </a:xfrm>
            <a:custGeom>
              <a:avLst/>
              <a:gdLst>
                <a:gd name="T0" fmla="*/ 125 w 140"/>
                <a:gd name="T1" fmla="*/ 0 h 162"/>
                <a:gd name="T2" fmla="*/ 140 w 140"/>
                <a:gd name="T3" fmla="*/ 0 h 162"/>
                <a:gd name="T4" fmla="*/ 140 w 140"/>
                <a:gd name="T5" fmla="*/ 162 h 162"/>
                <a:gd name="T6" fmla="*/ 0 w 140"/>
                <a:gd name="T7" fmla="*/ 162 h 162"/>
                <a:gd name="T8" fmla="*/ 0 w 140"/>
                <a:gd name="T9" fmla="*/ 0 h 162"/>
                <a:gd name="T10" fmla="*/ 15 w 140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62">
                  <a:moveTo>
                    <a:pt x="125" y="0"/>
                  </a:moveTo>
                  <a:lnTo>
                    <a:pt x="140" y="0"/>
                  </a:lnTo>
                  <a:lnTo>
                    <a:pt x="140" y="162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15" y="0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2" name="Freeform 77">
              <a:extLst>
                <a:ext uri="{FF2B5EF4-FFF2-40B4-BE49-F238E27FC236}">
                  <a16:creationId xmlns:a16="http://schemas.microsoft.com/office/drawing/2014/main" id="{E87B4BC3-B6A7-4B19-BF1D-6FB503356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2244"/>
              <a:ext cx="78" cy="38"/>
            </a:xfrm>
            <a:custGeom>
              <a:avLst/>
              <a:gdLst>
                <a:gd name="T0" fmla="*/ 28 w 40"/>
                <a:gd name="T1" fmla="*/ 8 h 20"/>
                <a:gd name="T2" fmla="*/ 20 w 40"/>
                <a:gd name="T3" fmla="*/ 0 h 20"/>
                <a:gd name="T4" fmla="*/ 12 w 40"/>
                <a:gd name="T5" fmla="*/ 8 h 20"/>
                <a:gd name="T6" fmla="*/ 0 w 40"/>
                <a:gd name="T7" fmla="*/ 8 h 20"/>
                <a:gd name="T8" fmla="*/ 0 w 40"/>
                <a:gd name="T9" fmla="*/ 20 h 20"/>
                <a:gd name="T10" fmla="*/ 40 w 40"/>
                <a:gd name="T11" fmla="*/ 20 h 20"/>
                <a:gd name="T12" fmla="*/ 40 w 40"/>
                <a:gd name="T13" fmla="*/ 8 h 20"/>
                <a:gd name="T14" fmla="*/ 28 w 40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0">
                  <a:moveTo>
                    <a:pt x="28" y="8"/>
                  </a:moveTo>
                  <a:cubicBezTo>
                    <a:pt x="28" y="4"/>
                    <a:pt x="24" y="0"/>
                    <a:pt x="20" y="0"/>
                  </a:cubicBezTo>
                  <a:cubicBezTo>
                    <a:pt x="16" y="0"/>
                    <a:pt x="12" y="4"/>
                    <a:pt x="1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28" y="8"/>
                  </a:lnTo>
                  <a:close/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3" name="Freeform 78">
              <a:extLst>
                <a:ext uri="{FF2B5EF4-FFF2-40B4-BE49-F238E27FC236}">
                  <a16:creationId xmlns:a16="http://schemas.microsoft.com/office/drawing/2014/main" id="{7D8EE81E-9B7C-43BC-B088-A527B8D1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2275"/>
              <a:ext cx="110" cy="131"/>
            </a:xfrm>
            <a:custGeom>
              <a:avLst/>
              <a:gdLst>
                <a:gd name="T0" fmla="*/ 16 w 110"/>
                <a:gd name="T1" fmla="*/ 0 h 131"/>
                <a:gd name="T2" fmla="*/ 0 w 110"/>
                <a:gd name="T3" fmla="*/ 0 h 131"/>
                <a:gd name="T4" fmla="*/ 0 w 110"/>
                <a:gd name="T5" fmla="*/ 131 h 131"/>
                <a:gd name="T6" fmla="*/ 78 w 110"/>
                <a:gd name="T7" fmla="*/ 131 h 131"/>
                <a:gd name="T8" fmla="*/ 78 w 110"/>
                <a:gd name="T9" fmla="*/ 100 h 131"/>
                <a:gd name="T10" fmla="*/ 110 w 110"/>
                <a:gd name="T11" fmla="*/ 100 h 131"/>
                <a:gd name="T12" fmla="*/ 110 w 110"/>
                <a:gd name="T13" fmla="*/ 0 h 131"/>
                <a:gd name="T14" fmla="*/ 94 w 110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31">
                  <a:moveTo>
                    <a:pt x="16" y="0"/>
                  </a:moveTo>
                  <a:lnTo>
                    <a:pt x="0" y="0"/>
                  </a:lnTo>
                  <a:lnTo>
                    <a:pt x="0" y="131"/>
                  </a:lnTo>
                  <a:lnTo>
                    <a:pt x="78" y="131"/>
                  </a:lnTo>
                  <a:lnTo>
                    <a:pt x="78" y="100"/>
                  </a:lnTo>
                  <a:lnTo>
                    <a:pt x="110" y="100"/>
                  </a:lnTo>
                  <a:lnTo>
                    <a:pt x="110" y="0"/>
                  </a:lnTo>
                  <a:lnTo>
                    <a:pt x="94" y="0"/>
                  </a:ln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4" name="Line 79">
              <a:extLst>
                <a:ext uri="{FF2B5EF4-FFF2-40B4-BE49-F238E27FC236}">
                  <a16:creationId xmlns:a16="http://schemas.microsoft.com/office/drawing/2014/main" id="{95366D07-B90F-4141-A635-03F554862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2" y="2375"/>
              <a:ext cx="32" cy="31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5" name="Freeform 80">
              <a:extLst>
                <a:ext uri="{FF2B5EF4-FFF2-40B4-BE49-F238E27FC236}">
                  <a16:creationId xmlns:a16="http://schemas.microsoft.com/office/drawing/2014/main" id="{3AC42F72-9F31-4151-AA6D-D5A760DAF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" y="2313"/>
              <a:ext cx="58" cy="12"/>
            </a:xfrm>
            <a:custGeom>
              <a:avLst/>
              <a:gdLst>
                <a:gd name="T0" fmla="*/ 0 w 30"/>
                <a:gd name="T1" fmla="*/ 6 h 6"/>
                <a:gd name="T2" fmla="*/ 3 w 30"/>
                <a:gd name="T3" fmla="*/ 3 h 6"/>
                <a:gd name="T4" fmla="*/ 9 w 30"/>
                <a:gd name="T5" fmla="*/ 3 h 6"/>
                <a:gd name="T6" fmla="*/ 9 w 30"/>
                <a:gd name="T7" fmla="*/ 3 h 6"/>
                <a:gd name="T8" fmla="*/ 15 w 30"/>
                <a:gd name="T9" fmla="*/ 3 h 6"/>
                <a:gd name="T10" fmla="*/ 15 w 30"/>
                <a:gd name="T11" fmla="*/ 3 h 6"/>
                <a:gd name="T12" fmla="*/ 21 w 30"/>
                <a:gd name="T13" fmla="*/ 3 h 6"/>
                <a:gd name="T14" fmla="*/ 21 w 30"/>
                <a:gd name="T15" fmla="*/ 3 h 6"/>
                <a:gd name="T16" fmla="*/ 27 w 30"/>
                <a:gd name="T17" fmla="*/ 3 h 6"/>
                <a:gd name="T18" fmla="*/ 30 w 3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3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1"/>
                    <a:pt x="19" y="1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3" y="5"/>
                    <a:pt x="25" y="5"/>
                    <a:pt x="27" y="3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6" name="Freeform 81">
              <a:extLst>
                <a:ext uri="{FF2B5EF4-FFF2-40B4-BE49-F238E27FC236}">
                  <a16:creationId xmlns:a16="http://schemas.microsoft.com/office/drawing/2014/main" id="{9339B3D6-EBA1-4CD3-B02D-005F0460E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" y="2344"/>
              <a:ext cx="58" cy="12"/>
            </a:xfrm>
            <a:custGeom>
              <a:avLst/>
              <a:gdLst>
                <a:gd name="T0" fmla="*/ 0 w 30"/>
                <a:gd name="T1" fmla="*/ 6 h 6"/>
                <a:gd name="T2" fmla="*/ 3 w 30"/>
                <a:gd name="T3" fmla="*/ 3 h 6"/>
                <a:gd name="T4" fmla="*/ 9 w 30"/>
                <a:gd name="T5" fmla="*/ 3 h 6"/>
                <a:gd name="T6" fmla="*/ 9 w 30"/>
                <a:gd name="T7" fmla="*/ 3 h 6"/>
                <a:gd name="T8" fmla="*/ 15 w 30"/>
                <a:gd name="T9" fmla="*/ 3 h 6"/>
                <a:gd name="T10" fmla="*/ 15 w 30"/>
                <a:gd name="T11" fmla="*/ 3 h 6"/>
                <a:gd name="T12" fmla="*/ 21 w 30"/>
                <a:gd name="T13" fmla="*/ 3 h 6"/>
                <a:gd name="T14" fmla="*/ 21 w 30"/>
                <a:gd name="T15" fmla="*/ 3 h 6"/>
                <a:gd name="T16" fmla="*/ 27 w 30"/>
                <a:gd name="T17" fmla="*/ 3 h 6"/>
                <a:gd name="T18" fmla="*/ 30 w 3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3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1"/>
                    <a:pt x="19" y="1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3" y="5"/>
                    <a:pt x="25" y="5"/>
                    <a:pt x="27" y="3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67" name="Group 84">
            <a:extLst>
              <a:ext uri="{FF2B5EF4-FFF2-40B4-BE49-F238E27FC236}">
                <a16:creationId xmlns:a16="http://schemas.microsoft.com/office/drawing/2014/main" id="{2E244A15-6926-4F98-B03D-F79DFC7511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16062" y="3578861"/>
            <a:ext cx="269875" cy="269875"/>
            <a:chOff x="954" y="2253"/>
            <a:chExt cx="170" cy="170"/>
          </a:xfrm>
          <a:noFill/>
        </p:grpSpPr>
        <p:sp>
          <p:nvSpPr>
            <p:cNvPr id="169" name="Oval 85">
              <a:extLst>
                <a:ext uri="{FF2B5EF4-FFF2-40B4-BE49-F238E27FC236}">
                  <a16:creationId xmlns:a16="http://schemas.microsoft.com/office/drawing/2014/main" id="{D5D0330D-B0AB-44F6-B4B8-DB15D434E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" y="2268"/>
              <a:ext cx="140" cy="140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0" name="Oval 86">
              <a:extLst>
                <a:ext uri="{FF2B5EF4-FFF2-40B4-BE49-F238E27FC236}">
                  <a16:creationId xmlns:a16="http://schemas.microsoft.com/office/drawing/2014/main" id="{F5CFB29C-65AE-4B22-819D-F0859D923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2305"/>
              <a:ext cx="66" cy="66"/>
            </a:xfrm>
            <a:prstGeom prst="ellips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1" name="Line 87">
              <a:extLst>
                <a:ext uri="{FF2B5EF4-FFF2-40B4-BE49-F238E27FC236}">
                  <a16:creationId xmlns:a16="http://schemas.microsoft.com/office/drawing/2014/main" id="{3A9003B1-70B3-422F-93AC-934726AB4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9" y="2253"/>
              <a:ext cx="0" cy="170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2" name="Line 88">
              <a:extLst>
                <a:ext uri="{FF2B5EF4-FFF2-40B4-BE49-F238E27FC236}">
                  <a16:creationId xmlns:a16="http://schemas.microsoft.com/office/drawing/2014/main" id="{F5DC87EB-1B0D-46CC-9EDF-673B26F70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4" y="2338"/>
              <a:ext cx="170" cy="0"/>
            </a:xfrm>
            <a:prstGeom prst="line">
              <a:avLst/>
            </a:prstGeom>
            <a:grpFill/>
            <a:ln w="15875" cap="rnd">
              <a:solidFill>
                <a:srgbClr val="0CD2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3810EB9-4A3B-4CF6-BFB2-E93E6201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42" y="4542"/>
            <a:ext cx="2461058" cy="422994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287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 descr="A computer&#10;&#10;Description automatically generated">
            <a:extLst>
              <a:ext uri="{FF2B5EF4-FFF2-40B4-BE49-F238E27FC236}">
                <a16:creationId xmlns:a16="http://schemas.microsoft.com/office/drawing/2014/main" id="{4554A7C4-C7D2-4F7B-A91F-FF5FF747C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5338" r="3048" b="5338"/>
          <a:stretch/>
        </p:blipFill>
        <p:spPr>
          <a:xfrm>
            <a:off x="1988456" y="0"/>
            <a:ext cx="10203544" cy="685800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E4481997-F11E-472A-83D1-D894572FDD4D}"/>
              </a:ext>
            </a:extLst>
          </p:cNvPr>
          <p:cNvSpPr/>
          <p:nvPr/>
        </p:nvSpPr>
        <p:spPr>
          <a:xfrm>
            <a:off x="1988456" y="0"/>
            <a:ext cx="10203543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91E073-CA69-4F9A-BBB9-D541D1D9224B}"/>
              </a:ext>
            </a:extLst>
          </p:cNvPr>
          <p:cNvSpPr/>
          <p:nvPr/>
        </p:nvSpPr>
        <p:spPr>
          <a:xfrm>
            <a:off x="3274564" y="2723317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01</a:t>
            </a:r>
            <a:endParaRPr lang="en-ID" sz="1400" b="1" i="1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9DC458C-25AD-4453-A517-36AA82A7A6A6}"/>
              </a:ext>
            </a:extLst>
          </p:cNvPr>
          <p:cNvSpPr/>
          <p:nvPr/>
        </p:nvSpPr>
        <p:spPr>
          <a:xfrm>
            <a:off x="3223991" y="2672747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4CB958F-1EF0-4F07-9C1A-2818251D3DBB}"/>
              </a:ext>
            </a:extLst>
          </p:cNvPr>
          <p:cNvSpPr/>
          <p:nvPr/>
        </p:nvSpPr>
        <p:spPr>
          <a:xfrm>
            <a:off x="3223991" y="2672747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019FE2-9E2B-41FF-8CD5-AFABB4B9B147}"/>
              </a:ext>
            </a:extLst>
          </p:cNvPr>
          <p:cNvCxnSpPr>
            <a:cxnSpLocks/>
          </p:cNvCxnSpPr>
          <p:nvPr/>
        </p:nvCxnSpPr>
        <p:spPr>
          <a:xfrm>
            <a:off x="3451001" y="1063690"/>
            <a:ext cx="0" cy="1696364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3000076-6600-4DDF-A254-24BD7D58E676}"/>
              </a:ext>
            </a:extLst>
          </p:cNvPr>
          <p:cNvSpPr/>
          <p:nvPr/>
        </p:nvSpPr>
        <p:spPr>
          <a:xfrm>
            <a:off x="6214614" y="2723317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02</a:t>
            </a:r>
            <a:endParaRPr lang="en-ID" sz="1400" b="1" i="1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7179536-DA92-4504-931C-577AF4CB83D2}"/>
              </a:ext>
            </a:extLst>
          </p:cNvPr>
          <p:cNvSpPr/>
          <p:nvPr/>
        </p:nvSpPr>
        <p:spPr>
          <a:xfrm>
            <a:off x="6164041" y="2672747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F28850FE-DE4D-4AF0-9C06-CDF1276084C1}"/>
              </a:ext>
            </a:extLst>
          </p:cNvPr>
          <p:cNvSpPr/>
          <p:nvPr/>
        </p:nvSpPr>
        <p:spPr>
          <a:xfrm>
            <a:off x="6164041" y="2672747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62EB80-E916-4634-8DB9-2233CADD3811}"/>
              </a:ext>
            </a:extLst>
          </p:cNvPr>
          <p:cNvCxnSpPr>
            <a:cxnSpLocks/>
          </p:cNvCxnSpPr>
          <p:nvPr/>
        </p:nvCxnSpPr>
        <p:spPr>
          <a:xfrm>
            <a:off x="6391051" y="1092533"/>
            <a:ext cx="0" cy="1667521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7700BF8-12EB-4B3F-97CF-C012C2568344}"/>
              </a:ext>
            </a:extLst>
          </p:cNvPr>
          <p:cNvSpPr/>
          <p:nvPr/>
        </p:nvSpPr>
        <p:spPr>
          <a:xfrm>
            <a:off x="9154664" y="2723317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03</a:t>
            </a:r>
            <a:endParaRPr lang="en-ID" sz="1400" b="1" i="1" dirty="0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0115813-8C88-4034-B278-8D0DC9FF73FF}"/>
              </a:ext>
            </a:extLst>
          </p:cNvPr>
          <p:cNvSpPr/>
          <p:nvPr/>
        </p:nvSpPr>
        <p:spPr>
          <a:xfrm>
            <a:off x="9104091" y="2672747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DABF435-30E9-488B-AB55-0A6DC22D30D6}"/>
              </a:ext>
            </a:extLst>
          </p:cNvPr>
          <p:cNvSpPr/>
          <p:nvPr/>
        </p:nvSpPr>
        <p:spPr>
          <a:xfrm>
            <a:off x="9104091" y="2672747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3C7F02C-3A3C-4364-A9C5-572EB90C8B03}"/>
              </a:ext>
            </a:extLst>
          </p:cNvPr>
          <p:cNvCxnSpPr>
            <a:cxnSpLocks/>
          </p:cNvCxnSpPr>
          <p:nvPr/>
        </p:nvCxnSpPr>
        <p:spPr>
          <a:xfrm>
            <a:off x="9331101" y="1092533"/>
            <a:ext cx="0" cy="1667521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43E2240E-09B4-4EAC-BADB-D82713EA7E90}"/>
              </a:ext>
            </a:extLst>
          </p:cNvPr>
          <p:cNvSpPr/>
          <p:nvPr/>
        </p:nvSpPr>
        <p:spPr>
          <a:xfrm>
            <a:off x="3274564" y="3781812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04</a:t>
            </a:r>
            <a:endParaRPr lang="en-ID" sz="1400" b="1" i="1" dirty="0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C0799D2-D748-4D73-92AB-BC9ED46E4A4E}"/>
              </a:ext>
            </a:extLst>
          </p:cNvPr>
          <p:cNvSpPr/>
          <p:nvPr/>
        </p:nvSpPr>
        <p:spPr>
          <a:xfrm>
            <a:off x="3223991" y="3731242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3B2C7DC-BCE2-4C1A-B7D1-9EC735763AE3}"/>
              </a:ext>
            </a:extLst>
          </p:cNvPr>
          <p:cNvSpPr/>
          <p:nvPr/>
        </p:nvSpPr>
        <p:spPr>
          <a:xfrm>
            <a:off x="3223991" y="3731242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463B40-5970-4FE1-9190-72B111E7136C}"/>
              </a:ext>
            </a:extLst>
          </p:cNvPr>
          <p:cNvSpPr/>
          <p:nvPr/>
        </p:nvSpPr>
        <p:spPr>
          <a:xfrm>
            <a:off x="6214614" y="3781812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05</a:t>
            </a:r>
            <a:endParaRPr lang="en-ID" sz="1400" b="1" i="1" dirty="0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DA9B4911-4E8B-436A-98A0-E7BE31220782}"/>
              </a:ext>
            </a:extLst>
          </p:cNvPr>
          <p:cNvSpPr/>
          <p:nvPr/>
        </p:nvSpPr>
        <p:spPr>
          <a:xfrm>
            <a:off x="6164041" y="3731242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401011FC-ED2E-4162-BB96-71A234F18DEF}"/>
              </a:ext>
            </a:extLst>
          </p:cNvPr>
          <p:cNvSpPr/>
          <p:nvPr/>
        </p:nvSpPr>
        <p:spPr>
          <a:xfrm>
            <a:off x="6164041" y="3731242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D7119B0-8AAD-4C5D-8DBC-4A5BFF5A9EBB}"/>
              </a:ext>
            </a:extLst>
          </p:cNvPr>
          <p:cNvSpPr/>
          <p:nvPr/>
        </p:nvSpPr>
        <p:spPr>
          <a:xfrm>
            <a:off x="9154664" y="3781812"/>
            <a:ext cx="352874" cy="352872"/>
          </a:xfrm>
          <a:prstGeom prst="ellipse">
            <a:avLst/>
          </a:prstGeom>
          <a:gradFill>
            <a:gsLst>
              <a:gs pos="0">
                <a:srgbClr val="07DF69"/>
              </a:gs>
              <a:gs pos="82000">
                <a:srgbClr val="0DE2DD"/>
              </a:gs>
            </a:gsLst>
            <a:lin ang="8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i="1" dirty="0"/>
              <a:t>06</a:t>
            </a:r>
            <a:endParaRPr lang="en-ID" sz="1400" b="1" i="1" dirty="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1D1BB032-874A-4A4B-9A6B-8534DE15B34C}"/>
              </a:ext>
            </a:extLst>
          </p:cNvPr>
          <p:cNvSpPr/>
          <p:nvPr/>
        </p:nvSpPr>
        <p:spPr>
          <a:xfrm>
            <a:off x="9104091" y="3731242"/>
            <a:ext cx="454020" cy="454012"/>
          </a:xfrm>
          <a:prstGeom prst="arc">
            <a:avLst>
              <a:gd name="adj1" fmla="val 17292728"/>
              <a:gd name="adj2" fmla="val 4306843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81A0F657-6A6B-4A78-A1DE-F81C443BD232}"/>
              </a:ext>
            </a:extLst>
          </p:cNvPr>
          <p:cNvSpPr/>
          <p:nvPr/>
        </p:nvSpPr>
        <p:spPr>
          <a:xfrm>
            <a:off x="9104091" y="3731242"/>
            <a:ext cx="454020" cy="454012"/>
          </a:xfrm>
          <a:prstGeom prst="arc">
            <a:avLst>
              <a:gd name="adj1" fmla="val 6490926"/>
              <a:gd name="adj2" fmla="val 15137017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B264D1C-70E0-49B3-B6AD-821E53632FE1}"/>
              </a:ext>
            </a:extLst>
          </p:cNvPr>
          <p:cNvCxnSpPr>
            <a:cxnSpLocks/>
          </p:cNvCxnSpPr>
          <p:nvPr/>
        </p:nvCxnSpPr>
        <p:spPr>
          <a:xfrm>
            <a:off x="3451001" y="4097947"/>
            <a:ext cx="0" cy="1845653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94C7364-D914-4464-B91E-83B562E3917C}"/>
              </a:ext>
            </a:extLst>
          </p:cNvPr>
          <p:cNvCxnSpPr>
            <a:cxnSpLocks/>
          </p:cNvCxnSpPr>
          <p:nvPr/>
        </p:nvCxnSpPr>
        <p:spPr>
          <a:xfrm>
            <a:off x="6391051" y="4097947"/>
            <a:ext cx="0" cy="1845653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3CFBAE8-B383-430A-8E5E-16F84EEAC8BE}"/>
              </a:ext>
            </a:extLst>
          </p:cNvPr>
          <p:cNvCxnSpPr>
            <a:cxnSpLocks/>
          </p:cNvCxnSpPr>
          <p:nvPr/>
        </p:nvCxnSpPr>
        <p:spPr>
          <a:xfrm>
            <a:off x="9331101" y="4097947"/>
            <a:ext cx="0" cy="1845653"/>
          </a:xfrm>
          <a:prstGeom prst="line">
            <a:avLst/>
          </a:prstGeom>
          <a:ln>
            <a:gradFill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5400000" scaled="1"/>
            </a:gra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1D146EE-6862-4F5A-AE71-FDC7E379DEF1}"/>
              </a:ext>
            </a:extLst>
          </p:cNvPr>
          <p:cNvCxnSpPr>
            <a:cxnSpLocks/>
          </p:cNvCxnSpPr>
          <p:nvPr/>
        </p:nvCxnSpPr>
        <p:spPr>
          <a:xfrm>
            <a:off x="3678011" y="2899753"/>
            <a:ext cx="248603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658B67-3342-4B9B-A223-20817FF9140A}"/>
              </a:ext>
            </a:extLst>
          </p:cNvPr>
          <p:cNvCxnSpPr>
            <a:cxnSpLocks/>
          </p:cNvCxnSpPr>
          <p:nvPr/>
        </p:nvCxnSpPr>
        <p:spPr>
          <a:xfrm>
            <a:off x="3678011" y="3958248"/>
            <a:ext cx="248603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6137095-94AC-49E4-B450-D2E819CA2EA1}"/>
              </a:ext>
            </a:extLst>
          </p:cNvPr>
          <p:cNvCxnSpPr>
            <a:cxnSpLocks/>
          </p:cNvCxnSpPr>
          <p:nvPr/>
        </p:nvCxnSpPr>
        <p:spPr>
          <a:xfrm>
            <a:off x="6618061" y="2899753"/>
            <a:ext cx="248603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979B421-286B-4F08-87E1-7D0F31771DFE}"/>
              </a:ext>
            </a:extLst>
          </p:cNvPr>
          <p:cNvCxnSpPr>
            <a:cxnSpLocks/>
          </p:cNvCxnSpPr>
          <p:nvPr/>
        </p:nvCxnSpPr>
        <p:spPr>
          <a:xfrm>
            <a:off x="6618061" y="3958248"/>
            <a:ext cx="248603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C33EB6F-7FF9-4941-9571-EBE43EDD413D}"/>
              </a:ext>
            </a:extLst>
          </p:cNvPr>
          <p:cNvCxnSpPr>
            <a:cxnSpLocks/>
          </p:cNvCxnSpPr>
          <p:nvPr/>
        </p:nvCxnSpPr>
        <p:spPr>
          <a:xfrm>
            <a:off x="9558112" y="2899753"/>
            <a:ext cx="205414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E67680B-38D8-4361-9255-E93C55B18970}"/>
              </a:ext>
            </a:extLst>
          </p:cNvPr>
          <p:cNvCxnSpPr>
            <a:cxnSpLocks/>
          </p:cNvCxnSpPr>
          <p:nvPr/>
        </p:nvCxnSpPr>
        <p:spPr>
          <a:xfrm>
            <a:off x="9570811" y="3958248"/>
            <a:ext cx="2238110" cy="0"/>
          </a:xfrm>
          <a:prstGeom prst="line">
            <a:avLst/>
          </a:prstGeom>
          <a:ln w="19050" cap="rnd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E46C4A0-3953-469F-9B53-9E064AC0C0EF}"/>
              </a:ext>
            </a:extLst>
          </p:cNvPr>
          <p:cNvCxnSpPr>
            <a:cxnSpLocks/>
            <a:stCxn id="135" idx="2"/>
            <a:endCxn id="129" idx="2"/>
          </p:cNvCxnSpPr>
          <p:nvPr/>
        </p:nvCxnSpPr>
        <p:spPr>
          <a:xfrm flipV="1">
            <a:off x="3239678" y="3428988"/>
            <a:ext cx="8306484" cy="482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Arc 128">
            <a:extLst>
              <a:ext uri="{FF2B5EF4-FFF2-40B4-BE49-F238E27FC236}">
                <a16:creationId xmlns:a16="http://schemas.microsoft.com/office/drawing/2014/main" id="{2C8B9012-A1B0-414F-B0EF-1B09BAEE960F}"/>
              </a:ext>
            </a:extLst>
          </p:cNvPr>
          <p:cNvSpPr/>
          <p:nvPr/>
        </p:nvSpPr>
        <p:spPr>
          <a:xfrm>
            <a:off x="11279678" y="2899752"/>
            <a:ext cx="529243" cy="529243"/>
          </a:xfrm>
          <a:prstGeom prst="arc">
            <a:avLst>
              <a:gd name="adj1" fmla="val 16200000"/>
              <a:gd name="adj2" fmla="val 5375810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25A73D3E-77FF-4CEE-9F4A-DFE5A013B15C}"/>
              </a:ext>
            </a:extLst>
          </p:cNvPr>
          <p:cNvSpPr/>
          <p:nvPr/>
        </p:nvSpPr>
        <p:spPr>
          <a:xfrm>
            <a:off x="2959369" y="3429005"/>
            <a:ext cx="529243" cy="529243"/>
          </a:xfrm>
          <a:prstGeom prst="arc">
            <a:avLst>
              <a:gd name="adj1" fmla="val 5400005"/>
              <a:gd name="adj2" fmla="val 16403914"/>
            </a:avLst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47" name="Rectangle: Top Corners Rounded 146">
            <a:extLst>
              <a:ext uri="{FF2B5EF4-FFF2-40B4-BE49-F238E27FC236}">
                <a16:creationId xmlns:a16="http://schemas.microsoft.com/office/drawing/2014/main" id="{C3D3D6F4-86AD-4143-97E8-C8BE16004D6A}"/>
              </a:ext>
            </a:extLst>
          </p:cNvPr>
          <p:cNvSpPr/>
          <p:nvPr/>
        </p:nvSpPr>
        <p:spPr>
          <a:xfrm rot="5400000">
            <a:off x="-304631" y="2149927"/>
            <a:ext cx="3080316" cy="2558145"/>
          </a:xfrm>
          <a:prstGeom prst="round2SameRect">
            <a:avLst>
              <a:gd name="adj1" fmla="val 12356"/>
              <a:gd name="adj2" fmla="val 0"/>
            </a:avLst>
          </a:prstGeom>
          <a:gradFill>
            <a:gsLst>
              <a:gs pos="0">
                <a:srgbClr val="07DF69"/>
              </a:gs>
              <a:gs pos="78000">
                <a:srgbClr val="0DE2DD"/>
              </a:gs>
            </a:gsLst>
            <a:lin ang="8400000" scaled="0"/>
          </a:gradFill>
          <a:ln w="41275">
            <a:solidFill>
              <a:schemeClr val="bg1"/>
            </a:solidFill>
          </a:ln>
          <a:effectLst>
            <a:innerShdw blurRad="63500" dist="508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4" name="Title 151">
            <a:extLst>
              <a:ext uri="{FF2B5EF4-FFF2-40B4-BE49-F238E27FC236}">
                <a16:creationId xmlns:a16="http://schemas.microsoft.com/office/drawing/2014/main" id="{52969C0A-A0F8-40B2-AE1A-5DEA0885903E}"/>
              </a:ext>
            </a:extLst>
          </p:cNvPr>
          <p:cNvSpPr txBox="1">
            <a:spLocks/>
          </p:cNvSpPr>
          <p:nvPr/>
        </p:nvSpPr>
        <p:spPr>
          <a:xfrm>
            <a:off x="533400" y="3331812"/>
            <a:ext cx="1780132" cy="8445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  <a:p>
            <a:r>
              <a:rPr lang="en-US" sz="2800" dirty="0">
                <a:solidFill>
                  <a:schemeClr val="bg1"/>
                </a:solidFill>
              </a:rPr>
              <a:t>&amp; Objective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76D093-A0B2-49B3-AAAD-7FC2B7DAA08F}"/>
              </a:ext>
            </a:extLst>
          </p:cNvPr>
          <p:cNvSpPr txBox="1"/>
          <p:nvPr/>
        </p:nvSpPr>
        <p:spPr>
          <a:xfrm>
            <a:off x="6560725" y="4299049"/>
            <a:ext cx="206533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Our objective is to  develop accurate, comprehensive data analysis to scrap features customers don’t respond to and enhance features that drive real results.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41B1E6-7998-4F3A-99B6-87E6EB45436A}"/>
              </a:ext>
            </a:extLst>
          </p:cNvPr>
          <p:cNvSpPr txBox="1"/>
          <p:nvPr/>
        </p:nvSpPr>
        <p:spPr>
          <a:xfrm>
            <a:off x="9470801" y="4283043"/>
            <a:ext cx="206533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It’s crucial to analyze how customers interact during the high-volume holiday season, enabling you to make improvements for the next year.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3A40BB1-A3AD-4287-A768-78DCE7A9C39A}"/>
              </a:ext>
            </a:extLst>
          </p:cNvPr>
          <p:cNvSpPr txBox="1"/>
          <p:nvPr/>
        </p:nvSpPr>
        <p:spPr>
          <a:xfrm>
            <a:off x="3674324" y="1092533"/>
            <a:ext cx="206533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According to research done by Frederick Reichheld of Bain &amp; Company ,acquiring a new customer can be </a:t>
            </a:r>
            <a:r>
              <a:rPr lang="en-US" sz="1400" b="1" dirty="0">
                <a:solidFill>
                  <a:schemeClr val="bg1"/>
                </a:solidFill>
              </a:rPr>
              <a:t>five times as expensive</a:t>
            </a:r>
            <a:r>
              <a:rPr lang="en-US" sz="1400" dirty="0">
                <a:solidFill>
                  <a:schemeClr val="bg1"/>
                </a:solidFill>
              </a:rPr>
              <a:t> as keeping an existing one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8A5F37-168C-4687-954C-1F10A2C904DC}"/>
              </a:ext>
            </a:extLst>
          </p:cNvPr>
          <p:cNvSpPr txBox="1"/>
          <p:nvPr/>
        </p:nvSpPr>
        <p:spPr>
          <a:xfrm>
            <a:off x="6543639" y="1468082"/>
            <a:ext cx="206533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By increasing customer retention rates by 5% </a:t>
            </a:r>
            <a:r>
              <a:rPr lang="en-US" sz="1400" b="1" dirty="0">
                <a:solidFill>
                  <a:schemeClr val="bg1"/>
                </a:solidFill>
              </a:rPr>
              <a:t>increases profits by 25% to 95%.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4D31E4-F167-4BFC-A874-F18139FFC52D}"/>
              </a:ext>
            </a:extLst>
          </p:cNvPr>
          <p:cNvSpPr txBox="1"/>
          <p:nvPr/>
        </p:nvSpPr>
        <p:spPr>
          <a:xfrm>
            <a:off x="9461845" y="1184695"/>
            <a:ext cx="206533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 quality, rewarding loyalty program is quickly becoming a necessity to keep customers coming back so as to build brand relationships.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8D295-DE1C-4347-80B6-2AC2C1A8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8F61B5D-8115-4AEC-9A52-0369FDA0B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111" y="-49527"/>
            <a:ext cx="2676606" cy="46004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63500"/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23D13B3-6348-47B6-9DDD-2865884D28DA}"/>
              </a:ext>
            </a:extLst>
          </p:cNvPr>
          <p:cNvSpPr txBox="1"/>
          <p:nvPr/>
        </p:nvSpPr>
        <p:spPr>
          <a:xfrm>
            <a:off x="3598390" y="4283043"/>
            <a:ext cx="237319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It’s a long-term investment in better relationships with your customers to do so you need to develop clear goals for your program and identify shopper needs and behaviors.</a:t>
            </a:r>
          </a:p>
        </p:txBody>
      </p:sp>
    </p:spTree>
    <p:extLst>
      <p:ext uri="{BB962C8B-B14F-4D97-AF65-F5344CB8AC3E}">
        <p14:creationId xmlns:p14="http://schemas.microsoft.com/office/powerpoint/2010/main" val="100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61" grpId="0" animBg="1"/>
      <p:bldP spid="62" grpId="0" animBg="1"/>
      <p:bldP spid="63" grpId="0" animBg="1"/>
      <p:bldP spid="70" grpId="0" animBg="1"/>
      <p:bldP spid="71" grpId="0" animBg="1"/>
      <p:bldP spid="72" grpId="0" animBg="1"/>
      <p:bldP spid="88" grpId="0" animBg="1"/>
      <p:bldP spid="89" grpId="0" animBg="1"/>
      <p:bldP spid="90" grpId="0" animBg="1"/>
      <p:bldP spid="97" grpId="0" animBg="1"/>
      <p:bldP spid="98" grpId="0" animBg="1"/>
      <p:bldP spid="99" grpId="0" animBg="1"/>
      <p:bldP spid="106" grpId="0" animBg="1"/>
      <p:bldP spid="107" grpId="0" animBg="1"/>
      <p:bldP spid="108" grpId="0" animBg="1"/>
      <p:bldP spid="129" grpId="0" animBg="1"/>
      <p:bldP spid="1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5">
            <a:extLst>
              <a:ext uri="{FF2B5EF4-FFF2-40B4-BE49-F238E27FC236}">
                <a16:creationId xmlns:a16="http://schemas.microsoft.com/office/drawing/2014/main" id="{AEEE951F-BDD1-4DE7-B1AC-DC5D68784344}"/>
              </a:ext>
            </a:extLst>
          </p:cNvPr>
          <p:cNvSpPr>
            <a:spLocks/>
          </p:cNvSpPr>
          <p:nvPr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30196F0B-527D-4A66-86B6-87D1B4391D63}"/>
              </a:ext>
            </a:extLst>
          </p:cNvPr>
          <p:cNvSpPr>
            <a:spLocks/>
          </p:cNvSpPr>
          <p:nvPr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33ADF9-EE1B-41EB-99A6-43224BCD8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54" y="0"/>
            <a:ext cx="2288345" cy="39330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130D57-2F3C-41AC-950F-F8A701AF0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68" y="723869"/>
            <a:ext cx="8842472" cy="5937813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1AF291-8D96-4CA8-AEE1-3BBC3446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5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17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F79DDEC-496F-4492-8CD3-C890452AAE7C}"/>
              </a:ext>
            </a:extLst>
          </p:cNvPr>
          <p:cNvGrpSpPr/>
          <p:nvPr/>
        </p:nvGrpSpPr>
        <p:grpSpPr>
          <a:xfrm>
            <a:off x="713351" y="1297665"/>
            <a:ext cx="4415041" cy="4959331"/>
            <a:chOff x="713351" y="1250056"/>
            <a:chExt cx="4415041" cy="4959331"/>
          </a:xfrm>
          <a:gradFill>
            <a:gsLst>
              <a:gs pos="0">
                <a:srgbClr val="00B0F0"/>
              </a:gs>
              <a:gs pos="95000">
                <a:srgbClr val="00B050"/>
              </a:gs>
            </a:gsLst>
            <a:lin ang="0" scaled="1"/>
          </a:gra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58A0827-5314-4A45-BECF-7A96A2BF8E1C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225545" y="2116861"/>
              <a:ext cx="1006475" cy="1016000"/>
            </a:xfrm>
            <a:custGeom>
              <a:avLst/>
              <a:gdLst>
                <a:gd name="T0" fmla="*/ 337 w 337"/>
                <a:gd name="T1" fmla="*/ 187 h 340"/>
                <a:gd name="T2" fmla="*/ 127 w 337"/>
                <a:gd name="T3" fmla="*/ 340 h 340"/>
                <a:gd name="T4" fmla="*/ 0 w 337"/>
                <a:gd name="T5" fmla="*/ 248 h 340"/>
                <a:gd name="T6" fmla="*/ 81 w 337"/>
                <a:gd name="T7" fmla="*/ 0 h 340"/>
                <a:gd name="T8" fmla="*/ 337 w 337"/>
                <a:gd name="T9" fmla="*/ 187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0">
                  <a:moveTo>
                    <a:pt x="337" y="187"/>
                  </a:moveTo>
                  <a:cubicBezTo>
                    <a:pt x="127" y="340"/>
                    <a:pt x="127" y="340"/>
                    <a:pt x="127" y="340"/>
                  </a:cubicBezTo>
                  <a:cubicBezTo>
                    <a:pt x="94" y="299"/>
                    <a:pt x="51" y="266"/>
                    <a:pt x="0" y="24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84" y="36"/>
                    <a:pt x="273" y="102"/>
                    <a:pt x="337" y="187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B170314-1DF8-4E8C-BA8C-32B3B31CD956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815566" y="1628014"/>
              <a:ext cx="949325" cy="809625"/>
            </a:xfrm>
            <a:custGeom>
              <a:avLst/>
              <a:gdLst>
                <a:gd name="T0" fmla="*/ 318 w 318"/>
                <a:gd name="T1" fmla="*/ 23 h 271"/>
                <a:gd name="T2" fmla="*/ 237 w 318"/>
                <a:gd name="T3" fmla="*/ 271 h 271"/>
                <a:gd name="T4" fmla="*/ 159 w 318"/>
                <a:gd name="T5" fmla="*/ 260 h 271"/>
                <a:gd name="T6" fmla="*/ 81 w 318"/>
                <a:gd name="T7" fmla="*/ 271 h 271"/>
                <a:gd name="T8" fmla="*/ 81 w 318"/>
                <a:gd name="T9" fmla="*/ 271 h 271"/>
                <a:gd name="T10" fmla="*/ 0 w 318"/>
                <a:gd name="T11" fmla="*/ 23 h 271"/>
                <a:gd name="T12" fmla="*/ 159 w 318"/>
                <a:gd name="T13" fmla="*/ 0 h 271"/>
                <a:gd name="T14" fmla="*/ 318 w 318"/>
                <a:gd name="T15" fmla="*/ 2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271">
                  <a:moveTo>
                    <a:pt x="318" y="23"/>
                  </a:moveTo>
                  <a:cubicBezTo>
                    <a:pt x="237" y="271"/>
                    <a:pt x="237" y="271"/>
                    <a:pt x="237" y="271"/>
                  </a:cubicBezTo>
                  <a:cubicBezTo>
                    <a:pt x="212" y="264"/>
                    <a:pt x="186" y="260"/>
                    <a:pt x="159" y="260"/>
                  </a:cubicBezTo>
                  <a:cubicBezTo>
                    <a:pt x="132" y="260"/>
                    <a:pt x="106" y="264"/>
                    <a:pt x="81" y="271"/>
                  </a:cubicBezTo>
                  <a:cubicBezTo>
                    <a:pt x="81" y="271"/>
                    <a:pt x="81" y="271"/>
                    <a:pt x="81" y="27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1" y="8"/>
                    <a:pt x="104" y="0"/>
                    <a:pt x="159" y="0"/>
                  </a:cubicBezTo>
                  <a:cubicBezTo>
                    <a:pt x="214" y="0"/>
                    <a:pt x="267" y="8"/>
                    <a:pt x="318" y="23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C8E16AA-62D4-467A-B32C-C6A04EEA8D64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3553614" y="1250056"/>
              <a:ext cx="1006475" cy="1016000"/>
            </a:xfrm>
            <a:custGeom>
              <a:avLst/>
              <a:gdLst>
                <a:gd name="T0" fmla="*/ 337 w 337"/>
                <a:gd name="T1" fmla="*/ 248 h 340"/>
                <a:gd name="T2" fmla="*/ 210 w 337"/>
                <a:gd name="T3" fmla="*/ 340 h 340"/>
                <a:gd name="T4" fmla="*/ 0 w 337"/>
                <a:gd name="T5" fmla="*/ 187 h 340"/>
                <a:gd name="T6" fmla="*/ 256 w 337"/>
                <a:gd name="T7" fmla="*/ 0 h 340"/>
                <a:gd name="T8" fmla="*/ 337 w 337"/>
                <a:gd name="T9" fmla="*/ 24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0">
                  <a:moveTo>
                    <a:pt x="337" y="248"/>
                  </a:moveTo>
                  <a:cubicBezTo>
                    <a:pt x="286" y="266"/>
                    <a:pt x="243" y="299"/>
                    <a:pt x="210" y="34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64" y="102"/>
                    <a:pt x="153" y="36"/>
                    <a:pt x="256" y="0"/>
                  </a:cubicBezTo>
                  <a:lnTo>
                    <a:pt x="337" y="248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C485784-A464-4017-9504-AE73C700E43E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4209229" y="1563709"/>
              <a:ext cx="919163" cy="901700"/>
            </a:xfrm>
            <a:custGeom>
              <a:avLst/>
              <a:gdLst>
                <a:gd name="T0" fmla="*/ 308 w 308"/>
                <a:gd name="T1" fmla="*/ 153 h 302"/>
                <a:gd name="T2" fmla="*/ 260 w 308"/>
                <a:gd name="T3" fmla="*/ 302 h 302"/>
                <a:gd name="T4" fmla="*/ 0 w 308"/>
                <a:gd name="T5" fmla="*/ 302 h 302"/>
                <a:gd name="T6" fmla="*/ 98 w 308"/>
                <a:gd name="T7" fmla="*/ 0 h 302"/>
                <a:gd name="T8" fmla="*/ 308 w 308"/>
                <a:gd name="T9" fmla="*/ 1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2">
                  <a:moveTo>
                    <a:pt x="308" y="153"/>
                  </a:moveTo>
                  <a:cubicBezTo>
                    <a:pt x="280" y="196"/>
                    <a:pt x="262" y="247"/>
                    <a:pt x="26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" y="190"/>
                    <a:pt x="38" y="86"/>
                    <a:pt x="98" y="0"/>
                  </a:cubicBezTo>
                  <a:lnTo>
                    <a:pt x="308" y="153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93C0BB4-ED6C-4265-A6C0-0CA3151FFEEA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257543" y="2837019"/>
              <a:ext cx="920750" cy="901700"/>
            </a:xfrm>
            <a:custGeom>
              <a:avLst/>
              <a:gdLst>
                <a:gd name="T0" fmla="*/ 308 w 308"/>
                <a:gd name="T1" fmla="*/ 302 h 302"/>
                <a:gd name="T2" fmla="*/ 48 w 308"/>
                <a:gd name="T3" fmla="*/ 302 h 302"/>
                <a:gd name="T4" fmla="*/ 0 w 308"/>
                <a:gd name="T5" fmla="*/ 153 h 302"/>
                <a:gd name="T6" fmla="*/ 210 w 308"/>
                <a:gd name="T7" fmla="*/ 0 h 302"/>
                <a:gd name="T8" fmla="*/ 308 w 308"/>
                <a:gd name="T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2">
                  <a:moveTo>
                    <a:pt x="308" y="302"/>
                  </a:moveTo>
                  <a:cubicBezTo>
                    <a:pt x="48" y="302"/>
                    <a:pt x="48" y="302"/>
                    <a:pt x="48" y="302"/>
                  </a:cubicBezTo>
                  <a:cubicBezTo>
                    <a:pt x="46" y="247"/>
                    <a:pt x="28" y="196"/>
                    <a:pt x="0" y="15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70" y="86"/>
                    <a:pt x="306" y="190"/>
                    <a:pt x="308" y="302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694DE94-30EE-4BB4-9303-5A684E67B60A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663707" y="3720724"/>
              <a:ext cx="920750" cy="901700"/>
            </a:xfrm>
            <a:custGeom>
              <a:avLst/>
              <a:gdLst>
                <a:gd name="T0" fmla="*/ 308 w 308"/>
                <a:gd name="T1" fmla="*/ 149 h 302"/>
                <a:gd name="T2" fmla="*/ 98 w 308"/>
                <a:gd name="T3" fmla="*/ 302 h 302"/>
                <a:gd name="T4" fmla="*/ 0 w 308"/>
                <a:gd name="T5" fmla="*/ 0 h 302"/>
                <a:gd name="T6" fmla="*/ 260 w 308"/>
                <a:gd name="T7" fmla="*/ 0 h 302"/>
                <a:gd name="T8" fmla="*/ 308 w 308"/>
                <a:gd name="T9" fmla="*/ 14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302">
                  <a:moveTo>
                    <a:pt x="308" y="149"/>
                  </a:moveTo>
                  <a:cubicBezTo>
                    <a:pt x="98" y="302"/>
                    <a:pt x="98" y="302"/>
                    <a:pt x="98" y="302"/>
                  </a:cubicBezTo>
                  <a:cubicBezTo>
                    <a:pt x="38" y="216"/>
                    <a:pt x="2" y="112"/>
                    <a:pt x="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2" y="55"/>
                    <a:pt x="280" y="106"/>
                    <a:pt x="308" y="149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7C7D1EA-7CAE-4451-86A7-55F850C24471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609980" y="4326582"/>
              <a:ext cx="1006475" cy="1016000"/>
            </a:xfrm>
            <a:custGeom>
              <a:avLst/>
              <a:gdLst>
                <a:gd name="T0" fmla="*/ 337 w 337"/>
                <a:gd name="T1" fmla="*/ 92 h 340"/>
                <a:gd name="T2" fmla="*/ 256 w 337"/>
                <a:gd name="T3" fmla="*/ 340 h 340"/>
                <a:gd name="T4" fmla="*/ 0 w 337"/>
                <a:gd name="T5" fmla="*/ 153 h 340"/>
                <a:gd name="T6" fmla="*/ 210 w 337"/>
                <a:gd name="T7" fmla="*/ 0 h 340"/>
                <a:gd name="T8" fmla="*/ 337 w 337"/>
                <a:gd name="T9" fmla="*/ 9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0">
                  <a:moveTo>
                    <a:pt x="337" y="92"/>
                  </a:moveTo>
                  <a:cubicBezTo>
                    <a:pt x="256" y="340"/>
                    <a:pt x="256" y="340"/>
                    <a:pt x="256" y="340"/>
                  </a:cubicBezTo>
                  <a:cubicBezTo>
                    <a:pt x="153" y="304"/>
                    <a:pt x="64" y="238"/>
                    <a:pt x="0" y="15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43" y="41"/>
                    <a:pt x="286" y="74"/>
                    <a:pt x="337" y="92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9EEB61E-F0C2-4F6E-96A0-C2EF3BC52C4D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2077543" y="5023263"/>
              <a:ext cx="949325" cy="808038"/>
            </a:xfrm>
            <a:custGeom>
              <a:avLst/>
              <a:gdLst>
                <a:gd name="T0" fmla="*/ 318 w 318"/>
                <a:gd name="T1" fmla="*/ 248 h 271"/>
                <a:gd name="T2" fmla="*/ 159 w 318"/>
                <a:gd name="T3" fmla="*/ 271 h 271"/>
                <a:gd name="T4" fmla="*/ 0 w 318"/>
                <a:gd name="T5" fmla="*/ 248 h 271"/>
                <a:gd name="T6" fmla="*/ 81 w 318"/>
                <a:gd name="T7" fmla="*/ 0 h 271"/>
                <a:gd name="T8" fmla="*/ 81 w 318"/>
                <a:gd name="T9" fmla="*/ 0 h 271"/>
                <a:gd name="T10" fmla="*/ 159 w 318"/>
                <a:gd name="T11" fmla="*/ 11 h 271"/>
                <a:gd name="T12" fmla="*/ 237 w 318"/>
                <a:gd name="T13" fmla="*/ 0 h 271"/>
                <a:gd name="T14" fmla="*/ 318 w 318"/>
                <a:gd name="T15" fmla="*/ 24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271">
                  <a:moveTo>
                    <a:pt x="318" y="248"/>
                  </a:moveTo>
                  <a:cubicBezTo>
                    <a:pt x="267" y="263"/>
                    <a:pt x="214" y="271"/>
                    <a:pt x="159" y="271"/>
                  </a:cubicBezTo>
                  <a:cubicBezTo>
                    <a:pt x="104" y="271"/>
                    <a:pt x="50" y="263"/>
                    <a:pt x="0" y="24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06" y="7"/>
                    <a:pt x="132" y="11"/>
                    <a:pt x="159" y="11"/>
                  </a:cubicBezTo>
                  <a:cubicBezTo>
                    <a:pt x="186" y="11"/>
                    <a:pt x="212" y="7"/>
                    <a:pt x="237" y="0"/>
                  </a:cubicBezTo>
                  <a:lnTo>
                    <a:pt x="318" y="248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D0A83B-F472-4023-869F-C8AC1B56EA8E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1281911" y="5193387"/>
              <a:ext cx="1006475" cy="1016000"/>
            </a:xfrm>
            <a:custGeom>
              <a:avLst/>
              <a:gdLst>
                <a:gd name="T0" fmla="*/ 337 w 337"/>
                <a:gd name="T1" fmla="*/ 153 h 340"/>
                <a:gd name="T2" fmla="*/ 81 w 337"/>
                <a:gd name="T3" fmla="*/ 340 h 340"/>
                <a:gd name="T4" fmla="*/ 0 w 337"/>
                <a:gd name="T5" fmla="*/ 92 h 340"/>
                <a:gd name="T6" fmla="*/ 127 w 337"/>
                <a:gd name="T7" fmla="*/ 0 h 340"/>
                <a:gd name="T8" fmla="*/ 337 w 337"/>
                <a:gd name="T9" fmla="*/ 15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40">
                  <a:moveTo>
                    <a:pt x="337" y="153"/>
                  </a:moveTo>
                  <a:cubicBezTo>
                    <a:pt x="273" y="238"/>
                    <a:pt x="184" y="304"/>
                    <a:pt x="81" y="34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1" y="74"/>
                    <a:pt x="94" y="41"/>
                    <a:pt x="127" y="0"/>
                  </a:cubicBezTo>
                  <a:lnTo>
                    <a:pt x="337" y="153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88394C7-D3D2-4390-9B7D-BB98764D7E91}"/>
                </a:ext>
              </a:extLst>
            </p:cNvPr>
            <p:cNvSpPr>
              <a:spLocks/>
            </p:cNvSpPr>
            <p:nvPr/>
          </p:nvSpPr>
          <p:spPr bwMode="auto">
            <a:xfrm rot="19612097" flipH="1">
              <a:off x="713351" y="4993167"/>
              <a:ext cx="922338" cy="901700"/>
            </a:xfrm>
            <a:custGeom>
              <a:avLst/>
              <a:gdLst>
                <a:gd name="T0" fmla="*/ 309 w 309"/>
                <a:gd name="T1" fmla="*/ 0 h 302"/>
                <a:gd name="T2" fmla="*/ 211 w 309"/>
                <a:gd name="T3" fmla="*/ 302 h 302"/>
                <a:gd name="T4" fmla="*/ 0 w 309"/>
                <a:gd name="T5" fmla="*/ 149 h 302"/>
                <a:gd name="T6" fmla="*/ 49 w 309"/>
                <a:gd name="T7" fmla="*/ 0 h 302"/>
                <a:gd name="T8" fmla="*/ 309 w 309"/>
                <a:gd name="T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302">
                  <a:moveTo>
                    <a:pt x="309" y="0"/>
                  </a:moveTo>
                  <a:cubicBezTo>
                    <a:pt x="307" y="112"/>
                    <a:pt x="271" y="216"/>
                    <a:pt x="211" y="30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9" y="106"/>
                    <a:pt x="47" y="55"/>
                    <a:pt x="49" y="0"/>
                  </a:cubicBezTo>
                  <a:lnTo>
                    <a:pt x="309" y="0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70928E-45BD-4D49-A9C6-4001B4B91FBE}"/>
              </a:ext>
            </a:extLst>
          </p:cNvPr>
          <p:cNvSpPr txBox="1"/>
          <p:nvPr/>
        </p:nvSpPr>
        <p:spPr>
          <a:xfrm>
            <a:off x="795356" y="5281244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02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D2D44-5645-4C4F-BF3B-DF7CB0D60AD2}"/>
              </a:ext>
            </a:extLst>
          </p:cNvPr>
          <p:cNvSpPr txBox="1"/>
          <p:nvPr/>
        </p:nvSpPr>
        <p:spPr>
          <a:xfrm>
            <a:off x="1542680" y="5538486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03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85493B-FA7B-44AE-BBFE-0CAF48C3C5E3}"/>
              </a:ext>
            </a:extLst>
          </p:cNvPr>
          <p:cNvSpPr txBox="1"/>
          <p:nvPr/>
        </p:nvSpPr>
        <p:spPr>
          <a:xfrm>
            <a:off x="2286299" y="5351540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04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925C90-1A49-41A9-975C-5D8907B884D0}"/>
              </a:ext>
            </a:extLst>
          </p:cNvPr>
          <p:cNvSpPr txBox="1"/>
          <p:nvPr/>
        </p:nvSpPr>
        <p:spPr>
          <a:xfrm>
            <a:off x="2743376" y="4735995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05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8D8594-FD92-4A9B-BEF6-14F2FD300423}"/>
              </a:ext>
            </a:extLst>
          </p:cNvPr>
          <p:cNvSpPr txBox="1"/>
          <p:nvPr/>
        </p:nvSpPr>
        <p:spPr>
          <a:xfrm>
            <a:off x="2763726" y="3978089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06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0C60ED-FE00-430F-99CC-0BBE083F2000}"/>
              </a:ext>
            </a:extLst>
          </p:cNvPr>
          <p:cNvSpPr txBox="1"/>
          <p:nvPr/>
        </p:nvSpPr>
        <p:spPr>
          <a:xfrm>
            <a:off x="2455651" y="3280329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07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E8F17A-86D1-4ED8-A929-336BFA42E850}"/>
              </a:ext>
            </a:extLst>
          </p:cNvPr>
          <p:cNvSpPr txBox="1"/>
          <p:nvPr/>
        </p:nvSpPr>
        <p:spPr>
          <a:xfrm>
            <a:off x="2513929" y="2497684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08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78109F-87A4-45A9-9D22-F7CF775F9A46}"/>
              </a:ext>
            </a:extLst>
          </p:cNvPr>
          <p:cNvSpPr txBox="1"/>
          <p:nvPr/>
        </p:nvSpPr>
        <p:spPr>
          <a:xfrm>
            <a:off x="3688835" y="1770516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10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45EDA9-3E0C-4055-BB7A-506AA1FB5CB4}"/>
              </a:ext>
            </a:extLst>
          </p:cNvPr>
          <p:cNvSpPr txBox="1"/>
          <p:nvPr/>
        </p:nvSpPr>
        <p:spPr>
          <a:xfrm>
            <a:off x="3009560" y="1972010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09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E527A75C-6BA4-42B6-AAEE-34C38BBAF415}"/>
              </a:ext>
            </a:extLst>
          </p:cNvPr>
          <p:cNvSpPr txBox="1">
            <a:spLocks/>
          </p:cNvSpPr>
          <p:nvPr/>
        </p:nvSpPr>
        <p:spPr>
          <a:xfrm>
            <a:off x="307910" y="521098"/>
            <a:ext cx="4992177" cy="573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>
                <a:solidFill>
                  <a:srgbClr val="002060"/>
                </a:solidFill>
              </a:rPr>
              <a:t>Dataset Description</a:t>
            </a:r>
            <a:endParaRPr lang="en-ID" sz="2700" dirty="0">
              <a:solidFill>
                <a:srgbClr val="00206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B35C5C-C4A1-4584-A5DB-EBD68EE079D7}"/>
              </a:ext>
            </a:extLst>
          </p:cNvPr>
          <p:cNvGrpSpPr/>
          <p:nvPr/>
        </p:nvGrpSpPr>
        <p:grpSpPr>
          <a:xfrm>
            <a:off x="1288499" y="3856348"/>
            <a:ext cx="1193800" cy="1193800"/>
            <a:chOff x="1288499" y="3856348"/>
            <a:chExt cx="1193800" cy="1193800"/>
          </a:xfrm>
        </p:grpSpPr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6481EC09-D459-422B-97C4-33EBB35DE9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12097" flipH="1">
              <a:off x="1288499" y="3856348"/>
              <a:ext cx="1193800" cy="1193800"/>
            </a:xfrm>
            <a:prstGeom prst="ellipse">
              <a:avLst/>
            </a:prstGeom>
            <a:solidFill>
              <a:schemeClr val="bg1"/>
            </a:solidFill>
            <a:ln w="47625" cap="rnd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147" name="Group 19">
              <a:extLst>
                <a:ext uri="{FF2B5EF4-FFF2-40B4-BE49-F238E27FC236}">
                  <a16:creationId xmlns:a16="http://schemas.microsoft.com/office/drawing/2014/main" id="{7152D2DC-3268-4636-A824-48AB8B487F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37749" y="4205598"/>
              <a:ext cx="495300" cy="495300"/>
              <a:chOff x="1099" y="2716"/>
              <a:chExt cx="178" cy="178"/>
            </a:xfrm>
          </p:grpSpPr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01492914-68A2-4DBD-9D68-E1B0A5406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840"/>
                <a:ext cx="31" cy="54"/>
              </a:xfrm>
              <a:prstGeom prst="rect">
                <a:avLst/>
              </a:pr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0" name="Freeform 21">
                <a:extLst>
                  <a:ext uri="{FF2B5EF4-FFF2-40B4-BE49-F238E27FC236}">
                    <a16:creationId xmlns:a16="http://schemas.microsoft.com/office/drawing/2014/main" id="{139E2833-7794-4094-8659-01F447228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863"/>
                <a:ext cx="132" cy="23"/>
              </a:xfrm>
              <a:custGeom>
                <a:avLst/>
                <a:gdLst>
                  <a:gd name="T0" fmla="*/ 0 w 68"/>
                  <a:gd name="T1" fmla="*/ 12 h 12"/>
                  <a:gd name="T2" fmla="*/ 68 w 68"/>
                  <a:gd name="T3" fmla="*/ 12 h 12"/>
                  <a:gd name="T4" fmla="*/ 38 w 68"/>
                  <a:gd name="T5" fmla="*/ 0 h 12"/>
                  <a:gd name="T6" fmla="*/ 10 w 6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2">
                    <a:moveTo>
                      <a:pt x="0" y="12"/>
                    </a:move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6"/>
                      <a:pt x="54" y="0"/>
                      <a:pt x="38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1" name="Freeform 22">
                <a:extLst>
                  <a:ext uri="{FF2B5EF4-FFF2-40B4-BE49-F238E27FC236}">
                    <a16:creationId xmlns:a16="http://schemas.microsoft.com/office/drawing/2014/main" id="{26A7E78B-4283-4B4E-84F3-78FE959E8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848"/>
                <a:ext cx="58" cy="15"/>
              </a:xfrm>
              <a:custGeom>
                <a:avLst/>
                <a:gdLst>
                  <a:gd name="T0" fmla="*/ 0 w 30"/>
                  <a:gd name="T1" fmla="*/ 0 h 8"/>
                  <a:gd name="T2" fmla="*/ 14 w 30"/>
                  <a:gd name="T3" fmla="*/ 0 h 8"/>
                  <a:gd name="T4" fmla="*/ 30 w 30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8">
                    <a:moveTo>
                      <a:pt x="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3" y="0"/>
                      <a:pt x="28" y="6"/>
                      <a:pt x="30" y="8"/>
                    </a:cubicBezTo>
                  </a:path>
                </a:pathLst>
              </a:cu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2" name="Oval 23">
                <a:extLst>
                  <a:ext uri="{FF2B5EF4-FFF2-40B4-BE49-F238E27FC236}">
                    <a16:creationId xmlns:a16="http://schemas.microsoft.com/office/drawing/2014/main" id="{98149B7B-15F0-40D2-8712-EBF240978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755"/>
                <a:ext cx="46" cy="46"/>
              </a:xfrm>
              <a:prstGeom prst="ellipse">
                <a:avLst/>
              </a:pr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02AF648C-FDF3-4753-9CCB-BC951130F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" y="2716"/>
                <a:ext cx="124" cy="124"/>
              </a:xfrm>
              <a:custGeom>
                <a:avLst/>
                <a:gdLst>
                  <a:gd name="T0" fmla="*/ 57 w 64"/>
                  <a:gd name="T1" fmla="*/ 27 h 64"/>
                  <a:gd name="T2" fmla="*/ 64 w 64"/>
                  <a:gd name="T3" fmla="*/ 23 h 64"/>
                  <a:gd name="T4" fmla="*/ 56 w 64"/>
                  <a:gd name="T5" fmla="*/ 9 h 64"/>
                  <a:gd name="T6" fmla="*/ 49 w 64"/>
                  <a:gd name="T7" fmla="*/ 13 h 64"/>
                  <a:gd name="T8" fmla="*/ 40 w 64"/>
                  <a:gd name="T9" fmla="*/ 7 h 64"/>
                  <a:gd name="T10" fmla="*/ 40 w 64"/>
                  <a:gd name="T11" fmla="*/ 0 h 64"/>
                  <a:gd name="T12" fmla="*/ 24 w 64"/>
                  <a:gd name="T13" fmla="*/ 0 h 64"/>
                  <a:gd name="T14" fmla="*/ 24 w 64"/>
                  <a:gd name="T15" fmla="*/ 7 h 64"/>
                  <a:gd name="T16" fmla="*/ 15 w 64"/>
                  <a:gd name="T17" fmla="*/ 13 h 64"/>
                  <a:gd name="T18" fmla="*/ 8 w 64"/>
                  <a:gd name="T19" fmla="*/ 9 h 64"/>
                  <a:gd name="T20" fmla="*/ 0 w 64"/>
                  <a:gd name="T21" fmla="*/ 23 h 64"/>
                  <a:gd name="T22" fmla="*/ 7 w 64"/>
                  <a:gd name="T23" fmla="*/ 27 h 64"/>
                  <a:gd name="T24" fmla="*/ 7 w 64"/>
                  <a:gd name="T25" fmla="*/ 37 h 64"/>
                  <a:gd name="T26" fmla="*/ 0 w 64"/>
                  <a:gd name="T27" fmla="*/ 41 h 64"/>
                  <a:gd name="T28" fmla="*/ 8 w 64"/>
                  <a:gd name="T29" fmla="*/ 55 h 64"/>
                  <a:gd name="T30" fmla="*/ 15 w 64"/>
                  <a:gd name="T31" fmla="*/ 51 h 64"/>
                  <a:gd name="T32" fmla="*/ 24 w 64"/>
                  <a:gd name="T33" fmla="*/ 57 h 64"/>
                  <a:gd name="T34" fmla="*/ 24 w 64"/>
                  <a:gd name="T35" fmla="*/ 64 h 64"/>
                  <a:gd name="T36" fmla="*/ 40 w 64"/>
                  <a:gd name="T37" fmla="*/ 64 h 64"/>
                  <a:gd name="T38" fmla="*/ 40 w 64"/>
                  <a:gd name="T39" fmla="*/ 57 h 64"/>
                  <a:gd name="T40" fmla="*/ 49 w 64"/>
                  <a:gd name="T41" fmla="*/ 51 h 64"/>
                  <a:gd name="T42" fmla="*/ 56 w 64"/>
                  <a:gd name="T43" fmla="*/ 55 h 64"/>
                  <a:gd name="T44" fmla="*/ 64 w 64"/>
                  <a:gd name="T45" fmla="*/ 41 h 64"/>
                  <a:gd name="T46" fmla="*/ 57 w 64"/>
                  <a:gd name="T47" fmla="*/ 37 h 64"/>
                  <a:gd name="T48" fmla="*/ 57 w 64"/>
                  <a:gd name="T49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64">
                    <a:moveTo>
                      <a:pt x="57" y="27"/>
                    </a:moveTo>
                    <a:cubicBezTo>
                      <a:pt x="64" y="23"/>
                      <a:pt x="64" y="23"/>
                      <a:pt x="64" y="23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7" y="10"/>
                      <a:pt x="44" y="8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0" y="8"/>
                      <a:pt x="17" y="10"/>
                      <a:pt x="15" y="1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30"/>
                      <a:pt x="6" y="34"/>
                      <a:pt x="7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7" y="54"/>
                      <a:pt x="20" y="56"/>
                      <a:pt x="24" y="57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4" y="56"/>
                      <a:pt x="47" y="54"/>
                      <a:pt x="49" y="51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8" y="34"/>
                      <a:pt x="58" y="30"/>
                      <a:pt x="57" y="27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DCD25-1F8C-4EA7-9CA2-5DA4885B75CF}"/>
              </a:ext>
            </a:extLst>
          </p:cNvPr>
          <p:cNvGrpSpPr/>
          <p:nvPr/>
        </p:nvGrpSpPr>
        <p:grpSpPr>
          <a:xfrm>
            <a:off x="3359701" y="2504513"/>
            <a:ext cx="1193800" cy="1193800"/>
            <a:chOff x="3359701" y="2504513"/>
            <a:chExt cx="1193800" cy="1193800"/>
          </a:xfrm>
        </p:grpSpPr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AF39EA53-30B9-492D-96CF-8FA1674E3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12097" flipH="1">
              <a:off x="3359701" y="2504513"/>
              <a:ext cx="1193800" cy="1193800"/>
            </a:xfrm>
            <a:prstGeom prst="ellipse">
              <a:avLst/>
            </a:prstGeom>
            <a:solidFill>
              <a:schemeClr val="bg1"/>
            </a:solidFill>
            <a:ln w="47625" cap="rnd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155" name="Group 27">
              <a:extLst>
                <a:ext uri="{FF2B5EF4-FFF2-40B4-BE49-F238E27FC236}">
                  <a16:creationId xmlns:a16="http://schemas.microsoft.com/office/drawing/2014/main" id="{1941A090-D243-4D71-90F1-77FB3430E4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08951" y="2853763"/>
              <a:ext cx="495300" cy="495300"/>
              <a:chOff x="2383" y="1904"/>
              <a:chExt cx="178" cy="178"/>
            </a:xfrm>
          </p:grpSpPr>
          <p:sp>
            <p:nvSpPr>
              <p:cNvPr id="157" name="Rectangle 28">
                <a:extLst>
                  <a:ext uri="{FF2B5EF4-FFF2-40B4-BE49-F238E27FC236}">
                    <a16:creationId xmlns:a16="http://schemas.microsoft.com/office/drawing/2014/main" id="{A2EEF5F9-0900-45E9-87A7-7E91994C9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1" y="2059"/>
                <a:ext cx="47" cy="23"/>
              </a:xfrm>
              <a:prstGeom prst="rect">
                <a:avLst/>
              </a:pr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8" name="Freeform 29">
                <a:extLst>
                  <a:ext uri="{FF2B5EF4-FFF2-40B4-BE49-F238E27FC236}">
                    <a16:creationId xmlns:a16="http://schemas.microsoft.com/office/drawing/2014/main" id="{949C9CE1-BBBF-4946-AA7C-64E0A29DB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1947"/>
                <a:ext cx="62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32 w 32"/>
                  <a:gd name="T5" fmla="*/ 36 h 58"/>
                  <a:gd name="T6" fmla="*/ 32 w 32"/>
                  <a:gd name="T7" fmla="*/ 4 h 58"/>
                  <a:gd name="T8" fmla="*/ 22 w 32"/>
                  <a:gd name="T9" fmla="*/ 28 h 58"/>
                  <a:gd name="T10" fmla="*/ 10 w 32"/>
                  <a:gd name="T11" fmla="*/ 40 h 58"/>
                  <a:gd name="T12" fmla="*/ 13 w 32"/>
                  <a:gd name="T13" fmla="*/ 28 h 58"/>
                  <a:gd name="T14" fmla="*/ 6 w 32"/>
                  <a:gd name="T15" fmla="*/ 24 h 58"/>
                  <a:gd name="T16" fmla="*/ 0 w 32"/>
                  <a:gd name="T17" fmla="*/ 40 h 58"/>
                  <a:gd name="T18" fmla="*/ 0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29" y="39"/>
                      <a:pt x="32" y="36"/>
                    </a:cubicBezTo>
                    <a:cubicBezTo>
                      <a:pt x="32" y="31"/>
                      <a:pt x="32" y="4"/>
                      <a:pt x="32" y="4"/>
                    </a:cubicBezTo>
                    <a:cubicBezTo>
                      <a:pt x="32" y="4"/>
                      <a:pt x="22" y="0"/>
                      <a:pt x="22" y="2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2"/>
                      <a:pt x="9" y="20"/>
                      <a:pt x="6" y="24"/>
                    </a:cubicBezTo>
                    <a:cubicBezTo>
                      <a:pt x="3" y="28"/>
                      <a:pt x="0" y="40"/>
                      <a:pt x="0" y="40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9" name="Rectangle 30">
                <a:extLst>
                  <a:ext uri="{FF2B5EF4-FFF2-40B4-BE49-F238E27FC236}">
                    <a16:creationId xmlns:a16="http://schemas.microsoft.com/office/drawing/2014/main" id="{D81B88B9-6B13-46DD-A500-6BA7C7A9C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6" y="2059"/>
                <a:ext cx="47" cy="23"/>
              </a:xfrm>
              <a:prstGeom prst="rect">
                <a:avLst/>
              </a:pr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60" name="Freeform 31">
                <a:extLst>
                  <a:ext uri="{FF2B5EF4-FFF2-40B4-BE49-F238E27FC236}">
                    <a16:creationId xmlns:a16="http://schemas.microsoft.com/office/drawing/2014/main" id="{92AB8F15-CAA4-46FA-8339-AF1295447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1947"/>
                <a:ext cx="62" cy="112"/>
              </a:xfrm>
              <a:custGeom>
                <a:avLst/>
                <a:gdLst>
                  <a:gd name="T0" fmla="*/ 16 w 32"/>
                  <a:gd name="T1" fmla="*/ 58 h 58"/>
                  <a:gd name="T2" fmla="*/ 16 w 32"/>
                  <a:gd name="T3" fmla="*/ 52 h 58"/>
                  <a:gd name="T4" fmla="*/ 0 w 32"/>
                  <a:gd name="T5" fmla="*/ 36 h 58"/>
                  <a:gd name="T6" fmla="*/ 0 w 32"/>
                  <a:gd name="T7" fmla="*/ 4 h 58"/>
                  <a:gd name="T8" fmla="*/ 10 w 32"/>
                  <a:gd name="T9" fmla="*/ 28 h 58"/>
                  <a:gd name="T10" fmla="*/ 22 w 32"/>
                  <a:gd name="T11" fmla="*/ 40 h 58"/>
                  <a:gd name="T12" fmla="*/ 19 w 32"/>
                  <a:gd name="T13" fmla="*/ 28 h 58"/>
                  <a:gd name="T14" fmla="*/ 26 w 32"/>
                  <a:gd name="T15" fmla="*/ 24 h 58"/>
                  <a:gd name="T16" fmla="*/ 32 w 32"/>
                  <a:gd name="T17" fmla="*/ 40 h 58"/>
                  <a:gd name="T18" fmla="*/ 32 w 3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8">
                    <a:moveTo>
                      <a:pt x="16" y="58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4" y="39"/>
                      <a:pt x="0" y="36"/>
                    </a:cubicBezTo>
                    <a:cubicBezTo>
                      <a:pt x="0" y="31"/>
                      <a:pt x="0" y="4"/>
                      <a:pt x="0" y="4"/>
                    </a:cubicBezTo>
                    <a:cubicBezTo>
                      <a:pt x="0" y="4"/>
                      <a:pt x="10" y="0"/>
                      <a:pt x="10" y="28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2"/>
                      <a:pt x="23" y="20"/>
                      <a:pt x="26" y="24"/>
                    </a:cubicBezTo>
                    <a:cubicBezTo>
                      <a:pt x="29" y="28"/>
                      <a:pt x="32" y="40"/>
                      <a:pt x="32" y="40"/>
                    </a:cubicBezTo>
                    <a:cubicBezTo>
                      <a:pt x="32" y="58"/>
                      <a:pt x="32" y="58"/>
                      <a:pt x="32" y="58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61" name="Freeform 32">
                <a:extLst>
                  <a:ext uri="{FF2B5EF4-FFF2-40B4-BE49-F238E27FC236}">
                    <a16:creationId xmlns:a16="http://schemas.microsoft.com/office/drawing/2014/main" id="{659B70FF-7213-4F33-ABE2-1B742B7BA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9" y="1927"/>
                <a:ext cx="86" cy="70"/>
              </a:xfrm>
              <a:custGeom>
                <a:avLst/>
                <a:gdLst>
                  <a:gd name="T0" fmla="*/ 39 w 86"/>
                  <a:gd name="T1" fmla="*/ 23 h 70"/>
                  <a:gd name="T2" fmla="*/ 0 w 86"/>
                  <a:gd name="T3" fmla="*/ 0 h 70"/>
                  <a:gd name="T4" fmla="*/ 0 w 86"/>
                  <a:gd name="T5" fmla="*/ 47 h 70"/>
                  <a:gd name="T6" fmla="*/ 39 w 86"/>
                  <a:gd name="T7" fmla="*/ 70 h 70"/>
                  <a:gd name="T8" fmla="*/ 86 w 86"/>
                  <a:gd name="T9" fmla="*/ 47 h 70"/>
                  <a:gd name="T10" fmla="*/ 86 w 86"/>
                  <a:gd name="T11" fmla="*/ 0 h 70"/>
                  <a:gd name="T12" fmla="*/ 39 w 86"/>
                  <a:gd name="T13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70">
                    <a:moveTo>
                      <a:pt x="39" y="23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39" y="70"/>
                    </a:lnTo>
                    <a:lnTo>
                      <a:pt x="86" y="47"/>
                    </a:lnTo>
                    <a:lnTo>
                      <a:pt x="86" y="0"/>
                    </a:lnTo>
                    <a:lnTo>
                      <a:pt x="39" y="23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62" name="Freeform 33">
                <a:extLst>
                  <a:ext uri="{FF2B5EF4-FFF2-40B4-BE49-F238E27FC236}">
                    <a16:creationId xmlns:a16="http://schemas.microsoft.com/office/drawing/2014/main" id="{02DB3876-5AA1-4A34-B42B-AA7C63BF2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9" y="1904"/>
                <a:ext cx="86" cy="46"/>
              </a:xfrm>
              <a:custGeom>
                <a:avLst/>
                <a:gdLst>
                  <a:gd name="T0" fmla="*/ 43 w 86"/>
                  <a:gd name="T1" fmla="*/ 0 h 46"/>
                  <a:gd name="T2" fmla="*/ 0 w 86"/>
                  <a:gd name="T3" fmla="*/ 23 h 46"/>
                  <a:gd name="T4" fmla="*/ 39 w 86"/>
                  <a:gd name="T5" fmla="*/ 46 h 46"/>
                  <a:gd name="T6" fmla="*/ 86 w 86"/>
                  <a:gd name="T7" fmla="*/ 23 h 46"/>
                  <a:gd name="T8" fmla="*/ 43 w 8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6">
                    <a:moveTo>
                      <a:pt x="43" y="0"/>
                    </a:moveTo>
                    <a:lnTo>
                      <a:pt x="0" y="23"/>
                    </a:lnTo>
                    <a:lnTo>
                      <a:pt x="39" y="46"/>
                    </a:lnTo>
                    <a:lnTo>
                      <a:pt x="86" y="23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63" name="Line 34">
                <a:extLst>
                  <a:ext uri="{FF2B5EF4-FFF2-40B4-BE49-F238E27FC236}">
                    <a16:creationId xmlns:a16="http://schemas.microsoft.com/office/drawing/2014/main" id="{BEEAA2BC-C200-4F60-911C-158205E3A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8" y="1950"/>
                <a:ext cx="0" cy="47"/>
              </a:xfrm>
              <a:prstGeom prst="line">
                <a:avLst/>
              </a:prstGeom>
              <a:noFill/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EA5B69-46E4-46C4-8C7B-6801EE0878D7}"/>
              </a:ext>
            </a:extLst>
          </p:cNvPr>
          <p:cNvGrpSpPr/>
          <p:nvPr/>
        </p:nvGrpSpPr>
        <p:grpSpPr>
          <a:xfrm>
            <a:off x="5607566" y="875757"/>
            <a:ext cx="2839098" cy="458895"/>
            <a:chOff x="5610195" y="521098"/>
            <a:chExt cx="2839098" cy="458895"/>
          </a:xfrm>
          <a:noFill/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240F81-AEF7-461A-8297-D722C1DC40B5}"/>
                </a:ext>
              </a:extLst>
            </p:cNvPr>
            <p:cNvSpPr txBox="1"/>
            <p:nvPr/>
          </p:nvSpPr>
          <p:spPr>
            <a:xfrm>
              <a:off x="5610195" y="521098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01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D801747-0F1D-45F4-A336-892EA1FB52C4}"/>
                </a:ext>
              </a:extLst>
            </p:cNvPr>
            <p:cNvGrpSpPr/>
            <p:nvPr/>
          </p:nvGrpSpPr>
          <p:grpSpPr>
            <a:xfrm>
              <a:off x="6000442" y="521098"/>
              <a:ext cx="2448851" cy="458895"/>
              <a:chOff x="-892728" y="4589781"/>
              <a:chExt cx="1673224" cy="458895"/>
            </a:xfrm>
            <a:grpFill/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542B088-A059-4E3B-911C-2AE6DFCDFA65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2060"/>
                    </a:solidFill>
                  </a:rPr>
                  <a:t>5891 </a:t>
                </a:r>
                <a:r>
                  <a:rPr lang="en-US" sz="1400" dirty="0">
                    <a:solidFill>
                      <a:srgbClr val="002060"/>
                    </a:solidFill>
                  </a:rPr>
                  <a:t> Unique Customers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053356F-66F8-45EC-AE36-CE5D0C3675D5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N" sz="1400" dirty="0">
                    <a:solidFill>
                      <a:srgbClr val="002060"/>
                    </a:solidFill>
                  </a:rPr>
                  <a:t>User ID</a:t>
                </a:r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1E5E46-9B3D-478C-BE10-6DA5B34B6A12}"/>
              </a:ext>
            </a:extLst>
          </p:cNvPr>
          <p:cNvGrpSpPr/>
          <p:nvPr/>
        </p:nvGrpSpPr>
        <p:grpSpPr>
          <a:xfrm>
            <a:off x="5621375" y="1772532"/>
            <a:ext cx="2839098" cy="458895"/>
            <a:chOff x="5610195" y="1762501"/>
            <a:chExt cx="2839098" cy="458895"/>
          </a:xfrm>
          <a:noFill/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4E219A7-D997-4EB1-B275-17A2FD9533BA}"/>
                </a:ext>
              </a:extLst>
            </p:cNvPr>
            <p:cNvSpPr txBox="1"/>
            <p:nvPr/>
          </p:nvSpPr>
          <p:spPr>
            <a:xfrm>
              <a:off x="5610195" y="1762501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02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517C84B-9A36-4323-86DD-65750EA75092}"/>
                </a:ext>
              </a:extLst>
            </p:cNvPr>
            <p:cNvGrpSpPr/>
            <p:nvPr/>
          </p:nvGrpSpPr>
          <p:grpSpPr>
            <a:xfrm>
              <a:off x="6000442" y="1762501"/>
              <a:ext cx="2448851" cy="458895"/>
              <a:chOff x="-892728" y="4589781"/>
              <a:chExt cx="1673224" cy="458895"/>
            </a:xfrm>
            <a:grpFill/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9BC3E9D-9E4C-4F16-A8E1-8FC339EA27D2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2060"/>
                    </a:solidFill>
                  </a:rPr>
                  <a:t>3623   </a:t>
                </a:r>
                <a:r>
                  <a:rPr lang="en-US" sz="1400" dirty="0">
                    <a:solidFill>
                      <a:srgbClr val="002060"/>
                    </a:solidFill>
                  </a:rPr>
                  <a:t>Unique Products sold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253DA6-F059-4461-A5E8-3B87864F07DB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N" sz="1400" dirty="0">
                    <a:solidFill>
                      <a:srgbClr val="002060"/>
                    </a:solidFill>
                  </a:rPr>
                  <a:t>Productid</a:t>
                </a:r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C03C6A-7C7E-4294-85AA-D895E7E899D0}"/>
              </a:ext>
            </a:extLst>
          </p:cNvPr>
          <p:cNvGrpSpPr/>
          <p:nvPr/>
        </p:nvGrpSpPr>
        <p:grpSpPr>
          <a:xfrm>
            <a:off x="5607566" y="3691276"/>
            <a:ext cx="2839098" cy="674338"/>
            <a:chOff x="5610195" y="3003904"/>
            <a:chExt cx="2839098" cy="674338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7EB554E-65E7-40FE-8359-25F966A5CCBB}"/>
                </a:ext>
              </a:extLst>
            </p:cNvPr>
            <p:cNvSpPr txBox="1"/>
            <p:nvPr/>
          </p:nvSpPr>
          <p:spPr>
            <a:xfrm>
              <a:off x="5610195" y="3003904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</a:t>
              </a:r>
              <a:r>
                <a:rPr lang="en-IN" sz="1400" b="1" dirty="0">
                  <a:solidFill>
                    <a:srgbClr val="002060"/>
                  </a:solidFill>
                </a:rPr>
                <a:t>4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255E3CF-586B-414A-8234-65015B5A28A8}"/>
                </a:ext>
              </a:extLst>
            </p:cNvPr>
            <p:cNvGrpSpPr/>
            <p:nvPr/>
          </p:nvGrpSpPr>
          <p:grpSpPr>
            <a:xfrm>
              <a:off x="6000442" y="3003904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5BA07A8-0797-4A1E-BC2F-F3B2594F5A79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Male(71.0%) and Female(29%)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D42BDB0-DF06-40F1-B3F7-5EA518802F0B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Gender 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016269-3548-4799-A6C2-6A977B95AFBA}"/>
              </a:ext>
            </a:extLst>
          </p:cNvPr>
          <p:cNvGrpSpPr/>
          <p:nvPr/>
        </p:nvGrpSpPr>
        <p:grpSpPr>
          <a:xfrm>
            <a:off x="5552322" y="4879596"/>
            <a:ext cx="2839098" cy="674338"/>
            <a:chOff x="5610195" y="4245307"/>
            <a:chExt cx="2839098" cy="674338"/>
          </a:xfrm>
          <a:noFill/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CA2C32-B32F-4E8A-B8D7-3A33D623B76E}"/>
                </a:ext>
              </a:extLst>
            </p:cNvPr>
            <p:cNvSpPr txBox="1"/>
            <p:nvPr/>
          </p:nvSpPr>
          <p:spPr>
            <a:xfrm>
              <a:off x="5610195" y="4245307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</a:t>
              </a:r>
              <a:r>
                <a:rPr lang="en-IN" sz="1400" b="1" dirty="0">
                  <a:solidFill>
                    <a:srgbClr val="002060"/>
                  </a:solidFill>
                </a:rPr>
                <a:t>5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D6EFD7-D331-482A-9788-236A4A8C7653}"/>
                </a:ext>
              </a:extLst>
            </p:cNvPr>
            <p:cNvGrpSpPr/>
            <p:nvPr/>
          </p:nvGrpSpPr>
          <p:grpSpPr>
            <a:xfrm>
              <a:off x="6000442" y="4245307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7C63927-80EB-400B-985B-545152AB4738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002060"/>
                    </a:solidFill>
                  </a:rPr>
                  <a:t>21 categories of occupation 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F3349A0-8239-4241-A8A2-7A244471E06C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Occupation 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8B5D84-E635-4DCE-9FCD-64C7A4AEB885}"/>
              </a:ext>
            </a:extLst>
          </p:cNvPr>
          <p:cNvGrpSpPr/>
          <p:nvPr/>
        </p:nvGrpSpPr>
        <p:grpSpPr>
          <a:xfrm>
            <a:off x="5610195" y="5842152"/>
            <a:ext cx="2839098" cy="674338"/>
            <a:chOff x="5610195" y="5486710"/>
            <a:chExt cx="2839098" cy="674338"/>
          </a:xfrm>
          <a:noFill/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A352A73-C601-4042-9945-568951722B6E}"/>
                </a:ext>
              </a:extLst>
            </p:cNvPr>
            <p:cNvSpPr txBox="1"/>
            <p:nvPr/>
          </p:nvSpPr>
          <p:spPr>
            <a:xfrm>
              <a:off x="5610195" y="5486710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</a:t>
              </a:r>
              <a:r>
                <a:rPr lang="en-IN" sz="1400" b="1" dirty="0">
                  <a:solidFill>
                    <a:srgbClr val="002060"/>
                  </a:solidFill>
                </a:rPr>
                <a:t>6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230C401-DB84-489D-96F2-5045E99B91FD}"/>
                </a:ext>
              </a:extLst>
            </p:cNvPr>
            <p:cNvGrpSpPr/>
            <p:nvPr/>
          </p:nvGrpSpPr>
          <p:grpSpPr>
            <a:xfrm>
              <a:off x="6000442" y="5486710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0B8C1FE-A647-4315-BB1F-56C8B29E4331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002060"/>
                    </a:solidFill>
                  </a:rPr>
                  <a:t>C,B,A(53%,30%,17%) types of city category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94A40A1-E828-4DB5-866A-AF935D2D4635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City Category 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135BFB-48D2-4BDC-B969-F63C30B285D2}"/>
              </a:ext>
            </a:extLst>
          </p:cNvPr>
          <p:cNvGrpSpPr/>
          <p:nvPr/>
        </p:nvGrpSpPr>
        <p:grpSpPr>
          <a:xfrm>
            <a:off x="8828011" y="818677"/>
            <a:ext cx="2830590" cy="889782"/>
            <a:chOff x="8828011" y="1762501"/>
            <a:chExt cx="2830590" cy="889782"/>
          </a:xfrm>
          <a:noFill/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165A1C2-0B22-4473-9B94-22D6EA6E6C01}"/>
                </a:ext>
              </a:extLst>
            </p:cNvPr>
            <p:cNvSpPr txBox="1"/>
            <p:nvPr/>
          </p:nvSpPr>
          <p:spPr>
            <a:xfrm>
              <a:off x="8828011" y="1762501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07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E96199B-768B-4316-A03A-2AB4CBA0B30A}"/>
                </a:ext>
              </a:extLst>
            </p:cNvPr>
            <p:cNvGrpSpPr/>
            <p:nvPr/>
          </p:nvGrpSpPr>
          <p:grpSpPr>
            <a:xfrm>
              <a:off x="9197543" y="1762501"/>
              <a:ext cx="2461058" cy="889782"/>
              <a:chOff x="-901068" y="4589781"/>
              <a:chExt cx="1681565" cy="889782"/>
            </a:xfrm>
            <a:grpFill/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855EF9E-59DB-425A-8607-03D295898E48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646331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5 different groups of people depending upon their no. of years of stay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83DF147-CE2B-4EB0-880F-3B2AD165928E}"/>
                  </a:ext>
                </a:extLst>
              </p:cNvPr>
              <p:cNvSpPr txBox="1"/>
              <p:nvPr/>
            </p:nvSpPr>
            <p:spPr>
              <a:xfrm>
                <a:off x="-901068" y="4589781"/>
                <a:ext cx="1681565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002060"/>
                    </a:solidFill>
                  </a:rPr>
                  <a:t>Stay_In_Current_City</a:t>
                </a:r>
                <a:endParaRPr lang="en-ID" sz="1400" dirty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05CDB9-CE29-45AB-B990-E71BA0E97615}"/>
              </a:ext>
            </a:extLst>
          </p:cNvPr>
          <p:cNvGrpSpPr/>
          <p:nvPr/>
        </p:nvGrpSpPr>
        <p:grpSpPr>
          <a:xfrm>
            <a:off x="8815804" y="1901004"/>
            <a:ext cx="2830589" cy="674338"/>
            <a:chOff x="8828011" y="3003904"/>
            <a:chExt cx="2830589" cy="674338"/>
          </a:xfrm>
          <a:noFill/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EA2CF15-FFD9-4A1C-B09D-C04737C004CC}"/>
                </a:ext>
              </a:extLst>
            </p:cNvPr>
            <p:cNvSpPr txBox="1"/>
            <p:nvPr/>
          </p:nvSpPr>
          <p:spPr>
            <a:xfrm>
              <a:off x="8828011" y="3003904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08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8480F08-7D6F-4E82-87AF-7FDF89DF2ABF}"/>
                </a:ext>
              </a:extLst>
            </p:cNvPr>
            <p:cNvGrpSpPr/>
            <p:nvPr/>
          </p:nvGrpSpPr>
          <p:grpSpPr>
            <a:xfrm>
              <a:off x="9209749" y="3003904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DC43EB6-E936-4045-BA0F-F198A0FD58C3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Married(58%) and Unmarried(42%)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1F48538-6578-4234-8D68-F4E72DF09C79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US" sz="1400" dirty="0">
                    <a:solidFill>
                      <a:srgbClr val="002060"/>
                    </a:solidFill>
                  </a:rPr>
                  <a:t>Marital Status</a:t>
                </a:r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D33F9B-23D8-42CF-B939-F73E382B320D}"/>
              </a:ext>
            </a:extLst>
          </p:cNvPr>
          <p:cNvGrpSpPr/>
          <p:nvPr/>
        </p:nvGrpSpPr>
        <p:grpSpPr>
          <a:xfrm>
            <a:off x="8846049" y="2846264"/>
            <a:ext cx="2830589" cy="458895"/>
            <a:chOff x="8828011" y="4245307"/>
            <a:chExt cx="2830589" cy="458895"/>
          </a:xfrm>
          <a:noFill/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45BE87F-6E4E-48BD-AF68-8195D3339EF8}"/>
                </a:ext>
              </a:extLst>
            </p:cNvPr>
            <p:cNvSpPr txBox="1"/>
            <p:nvPr/>
          </p:nvSpPr>
          <p:spPr>
            <a:xfrm>
              <a:off x="8828011" y="4245307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09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351FB54-2849-4F9E-9AC8-0F511EC5A5EB}"/>
                </a:ext>
              </a:extLst>
            </p:cNvPr>
            <p:cNvGrpSpPr/>
            <p:nvPr/>
          </p:nvGrpSpPr>
          <p:grpSpPr>
            <a:xfrm>
              <a:off x="9209749" y="4245307"/>
              <a:ext cx="2448851" cy="458895"/>
              <a:chOff x="-892728" y="4589781"/>
              <a:chExt cx="1673224" cy="458895"/>
            </a:xfrm>
            <a:grpFill/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2249510-F575-4AE7-958B-C4D2C405367E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18 </a:t>
                </a:r>
                <a:r>
                  <a:rPr lang="en-US" sz="1400" dirty="0">
                    <a:solidFill>
                      <a:srgbClr val="002060"/>
                    </a:solidFill>
                  </a:rPr>
                  <a:t>unique products 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4AA789B-4E5F-4B25-9DA7-7519B6A4C33D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US" sz="1400" dirty="0">
                    <a:solidFill>
                      <a:srgbClr val="002060"/>
                    </a:solidFill>
                  </a:rPr>
                  <a:t>Product_Category_1</a:t>
                </a:r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4A01CD-EAB4-4A54-897C-9A56AE043DDF}"/>
              </a:ext>
            </a:extLst>
          </p:cNvPr>
          <p:cNvGrpSpPr/>
          <p:nvPr/>
        </p:nvGrpSpPr>
        <p:grpSpPr>
          <a:xfrm>
            <a:off x="8846049" y="3733932"/>
            <a:ext cx="2830589" cy="674338"/>
            <a:chOff x="8828011" y="5486710"/>
            <a:chExt cx="2830589" cy="674338"/>
          </a:xfrm>
          <a:noFill/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D16536F-92BF-41D5-A7FA-7E2F34D7F37E}"/>
                </a:ext>
              </a:extLst>
            </p:cNvPr>
            <p:cNvSpPr txBox="1"/>
            <p:nvPr/>
          </p:nvSpPr>
          <p:spPr>
            <a:xfrm>
              <a:off x="8828011" y="5486710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10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8B0D2E3-78C9-41B4-9C39-F048BEE17175}"/>
                </a:ext>
              </a:extLst>
            </p:cNvPr>
            <p:cNvGrpSpPr/>
            <p:nvPr/>
          </p:nvGrpSpPr>
          <p:grpSpPr>
            <a:xfrm>
              <a:off x="9209749" y="5486710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3F519DF-BB8E-4BB2-8FC0-C8E4963881D4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17 </a:t>
                </a:r>
                <a:r>
                  <a:rPr lang="en-US" sz="1400" dirty="0">
                    <a:solidFill>
                      <a:srgbClr val="002060"/>
                    </a:solidFill>
                  </a:rPr>
                  <a:t>unique products and </a:t>
                </a:r>
                <a:r>
                  <a:rPr lang="en-US" sz="1400" b="1" dirty="0">
                    <a:solidFill>
                      <a:srgbClr val="002060"/>
                    </a:solidFill>
                  </a:rPr>
                  <a:t>166986</a:t>
                </a:r>
                <a:r>
                  <a:rPr lang="en-US" sz="1400" dirty="0">
                    <a:solidFill>
                      <a:srgbClr val="002060"/>
                    </a:solidFill>
                  </a:rPr>
                  <a:t> </a:t>
                </a:r>
                <a:r>
                  <a:rPr lang="en-US" sz="1400" b="1" dirty="0">
                    <a:solidFill>
                      <a:srgbClr val="002060"/>
                    </a:solidFill>
                  </a:rPr>
                  <a:t>Null values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0BD348-8A36-453B-81D5-237A0972E588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US" sz="1400" dirty="0">
                    <a:solidFill>
                      <a:srgbClr val="002060"/>
                    </a:solidFill>
                  </a:rPr>
                  <a:t>Product_Category_2</a:t>
                </a:r>
                <a:endParaRPr lang="en-IN" sz="1400" b="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F86F91-C419-4B85-81F5-4A86FF81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07A5-47C3-4D75-A73A-1A4F2D9B8EC1}" type="slidenum">
              <a:rPr lang="en-ID" smtClean="0"/>
              <a:pPr/>
              <a:t>6</a:t>
            </a:fld>
            <a:endParaRPr lang="en-ID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D2E3984-934D-4EC5-9B6B-B7511F5BC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42" y="4542"/>
            <a:ext cx="2461058" cy="422994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96" name="Freeform 8">
            <a:extLst>
              <a:ext uri="{FF2B5EF4-FFF2-40B4-BE49-F238E27FC236}">
                <a16:creationId xmlns:a16="http://schemas.microsoft.com/office/drawing/2014/main" id="{EE25C762-D7BB-4BE6-9441-8B7AF3BC5C76}"/>
              </a:ext>
            </a:extLst>
          </p:cNvPr>
          <p:cNvSpPr>
            <a:spLocks/>
          </p:cNvSpPr>
          <p:nvPr/>
        </p:nvSpPr>
        <p:spPr bwMode="auto">
          <a:xfrm rot="169842" flipH="1">
            <a:off x="4675171" y="2207509"/>
            <a:ext cx="949049" cy="977665"/>
          </a:xfrm>
          <a:custGeom>
            <a:avLst/>
            <a:gdLst>
              <a:gd name="T0" fmla="*/ 308 w 308"/>
              <a:gd name="T1" fmla="*/ 153 h 302"/>
              <a:gd name="T2" fmla="*/ 260 w 308"/>
              <a:gd name="T3" fmla="*/ 302 h 302"/>
              <a:gd name="T4" fmla="*/ 0 w 308"/>
              <a:gd name="T5" fmla="*/ 302 h 302"/>
              <a:gd name="T6" fmla="*/ 98 w 308"/>
              <a:gd name="T7" fmla="*/ 0 h 302"/>
              <a:gd name="T8" fmla="*/ 308 w 308"/>
              <a:gd name="T9" fmla="*/ 153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302">
                <a:moveTo>
                  <a:pt x="308" y="153"/>
                </a:moveTo>
                <a:cubicBezTo>
                  <a:pt x="280" y="196"/>
                  <a:pt x="262" y="247"/>
                  <a:pt x="260" y="302"/>
                </a:cubicBezTo>
                <a:cubicBezTo>
                  <a:pt x="0" y="302"/>
                  <a:pt x="0" y="302"/>
                  <a:pt x="0" y="302"/>
                </a:cubicBezTo>
                <a:cubicBezTo>
                  <a:pt x="2" y="190"/>
                  <a:pt x="38" y="86"/>
                  <a:pt x="98" y="0"/>
                </a:cubicBezTo>
                <a:lnTo>
                  <a:pt x="308" y="153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95000">
                <a:srgbClr val="00B050"/>
              </a:gs>
            </a:gsLst>
            <a:lin ang="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97" name="Freeform 14">
            <a:extLst>
              <a:ext uri="{FF2B5EF4-FFF2-40B4-BE49-F238E27FC236}">
                <a16:creationId xmlns:a16="http://schemas.microsoft.com/office/drawing/2014/main" id="{B31A1FBF-6D02-486F-A0AA-063C871598F2}"/>
              </a:ext>
            </a:extLst>
          </p:cNvPr>
          <p:cNvSpPr>
            <a:spLocks/>
          </p:cNvSpPr>
          <p:nvPr/>
        </p:nvSpPr>
        <p:spPr bwMode="auto">
          <a:xfrm rot="358484" flipH="1">
            <a:off x="240950" y="4411168"/>
            <a:ext cx="922338" cy="901700"/>
          </a:xfrm>
          <a:custGeom>
            <a:avLst/>
            <a:gdLst>
              <a:gd name="T0" fmla="*/ 309 w 309"/>
              <a:gd name="T1" fmla="*/ 0 h 302"/>
              <a:gd name="T2" fmla="*/ 211 w 309"/>
              <a:gd name="T3" fmla="*/ 302 h 302"/>
              <a:gd name="T4" fmla="*/ 0 w 309"/>
              <a:gd name="T5" fmla="*/ 149 h 302"/>
              <a:gd name="T6" fmla="*/ 49 w 309"/>
              <a:gd name="T7" fmla="*/ 0 h 302"/>
              <a:gd name="T8" fmla="*/ 309 w 309"/>
              <a:gd name="T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302">
                <a:moveTo>
                  <a:pt x="309" y="0"/>
                </a:moveTo>
                <a:cubicBezTo>
                  <a:pt x="307" y="112"/>
                  <a:pt x="271" y="216"/>
                  <a:pt x="211" y="302"/>
                </a:cubicBezTo>
                <a:cubicBezTo>
                  <a:pt x="0" y="149"/>
                  <a:pt x="0" y="149"/>
                  <a:pt x="0" y="149"/>
                </a:cubicBezTo>
                <a:cubicBezTo>
                  <a:pt x="29" y="106"/>
                  <a:pt x="47" y="55"/>
                  <a:pt x="49" y="0"/>
                </a:cubicBezTo>
                <a:lnTo>
                  <a:pt x="309" y="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95000">
                <a:srgbClr val="00B050"/>
              </a:gs>
            </a:gsLst>
            <a:lin ang="0" scaled="1"/>
          </a:gra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31BE99-6DB1-4703-AC23-7F2490499691}"/>
              </a:ext>
            </a:extLst>
          </p:cNvPr>
          <p:cNvSpPr txBox="1"/>
          <p:nvPr/>
        </p:nvSpPr>
        <p:spPr>
          <a:xfrm>
            <a:off x="413094" y="4621608"/>
            <a:ext cx="546852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01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B6322-1DF0-4A13-BD3E-184C99783790}"/>
              </a:ext>
            </a:extLst>
          </p:cNvPr>
          <p:cNvSpPr txBox="1"/>
          <p:nvPr/>
        </p:nvSpPr>
        <p:spPr>
          <a:xfrm>
            <a:off x="4499813" y="1868841"/>
            <a:ext cx="5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DB7132-B3BC-4971-A126-E66CECC738BC}"/>
              </a:ext>
            </a:extLst>
          </p:cNvPr>
          <p:cNvSpPr txBox="1"/>
          <p:nvPr/>
        </p:nvSpPr>
        <p:spPr>
          <a:xfrm>
            <a:off x="4896446" y="2580128"/>
            <a:ext cx="5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12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CB44D3-C963-4A1E-9638-8ED76835CC17}"/>
              </a:ext>
            </a:extLst>
          </p:cNvPr>
          <p:cNvGrpSpPr/>
          <p:nvPr/>
        </p:nvGrpSpPr>
        <p:grpSpPr>
          <a:xfrm>
            <a:off x="5629804" y="2706303"/>
            <a:ext cx="2839098" cy="674338"/>
            <a:chOff x="5610195" y="3003904"/>
            <a:chExt cx="2839098" cy="674338"/>
          </a:xfrm>
          <a:noFill/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A257A8B-1ACE-49A1-B3E2-320C80484B05}"/>
                </a:ext>
              </a:extLst>
            </p:cNvPr>
            <p:cNvSpPr txBox="1"/>
            <p:nvPr/>
          </p:nvSpPr>
          <p:spPr>
            <a:xfrm>
              <a:off x="5610195" y="3003904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400" b="1" dirty="0">
                  <a:solidFill>
                    <a:srgbClr val="002060"/>
                  </a:solidFill>
                </a:rPr>
                <a:t>03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4C7CCEA-35FA-4329-B1AB-5DA7C681B9D3}"/>
                </a:ext>
              </a:extLst>
            </p:cNvPr>
            <p:cNvGrpSpPr/>
            <p:nvPr/>
          </p:nvGrpSpPr>
          <p:grpSpPr>
            <a:xfrm>
              <a:off x="6000442" y="3003904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02B227-E1C3-4929-82D0-9C2AF4E811AC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7 different age groups of people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9AA18C1-7AEA-49C1-A5CA-311C30BAF7FB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Age </a:t>
                </a: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245BBA-887A-46B9-8C7E-CC92A89D8C18}"/>
              </a:ext>
            </a:extLst>
          </p:cNvPr>
          <p:cNvGrpSpPr/>
          <p:nvPr/>
        </p:nvGrpSpPr>
        <p:grpSpPr>
          <a:xfrm>
            <a:off x="8897298" y="4894636"/>
            <a:ext cx="2839098" cy="674338"/>
            <a:chOff x="5610195" y="5486710"/>
            <a:chExt cx="2839098" cy="674338"/>
          </a:xfrm>
          <a:noFill/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C7262B0-444D-4C4E-A2A3-A1D195873DFB}"/>
                </a:ext>
              </a:extLst>
            </p:cNvPr>
            <p:cNvSpPr txBox="1"/>
            <p:nvPr/>
          </p:nvSpPr>
          <p:spPr>
            <a:xfrm>
              <a:off x="5610195" y="5486710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1400" b="1" dirty="0">
                  <a:solidFill>
                    <a:srgbClr val="002060"/>
                  </a:solidFill>
                </a:rPr>
                <a:t>11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0285CD9-B60E-483C-BBC4-6B16CC2782C6}"/>
                </a:ext>
              </a:extLst>
            </p:cNvPr>
            <p:cNvGrpSpPr/>
            <p:nvPr/>
          </p:nvGrpSpPr>
          <p:grpSpPr>
            <a:xfrm>
              <a:off x="6000442" y="5486710"/>
              <a:ext cx="2448851" cy="674338"/>
              <a:chOff x="-892728" y="4589781"/>
              <a:chExt cx="1673224" cy="674338"/>
            </a:xfrm>
            <a:grpFill/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50B827F-C238-48B9-832B-59AF98425CEC}"/>
                  </a:ext>
                </a:extLst>
              </p:cNvPr>
              <p:cNvSpPr txBox="1"/>
              <p:nvPr/>
            </p:nvSpPr>
            <p:spPr>
              <a:xfrm>
                <a:off x="-892728" y="4833232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</a:rPr>
                  <a:t>16 </a:t>
                </a:r>
                <a:r>
                  <a:rPr lang="en-US" sz="1400" dirty="0">
                    <a:solidFill>
                      <a:srgbClr val="002060"/>
                    </a:solidFill>
                  </a:rPr>
                  <a:t>unique products and </a:t>
                </a:r>
                <a:r>
                  <a:rPr lang="en-US" sz="1400" b="1" dirty="0">
                    <a:solidFill>
                      <a:srgbClr val="002060"/>
                    </a:solidFill>
                  </a:rPr>
                  <a:t>373299</a:t>
                </a:r>
                <a:r>
                  <a:rPr lang="en-US" sz="1400" dirty="0">
                    <a:solidFill>
                      <a:srgbClr val="002060"/>
                    </a:solidFill>
                  </a:rPr>
                  <a:t> </a:t>
                </a:r>
                <a:r>
                  <a:rPr lang="en-US" sz="1400" b="1" dirty="0">
                    <a:solidFill>
                      <a:srgbClr val="002060"/>
                    </a:solidFill>
                  </a:rPr>
                  <a:t>Null values</a:t>
                </a:r>
                <a:r>
                  <a:rPr lang="en-US" sz="1400" dirty="0">
                    <a:solidFill>
                      <a:srgbClr val="002060"/>
                    </a:solidFill>
                  </a:rPr>
                  <a:t> 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291195-DEB0-4267-889A-3683DDAF0600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US" sz="1400" dirty="0">
                    <a:solidFill>
                      <a:srgbClr val="002060"/>
                    </a:solidFill>
                  </a:rPr>
                  <a:t>Product_Category_3</a:t>
                </a:r>
                <a:endParaRPr lang="en-IN" sz="1400" b="0" dirty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694603-6926-40B8-A767-FC17B792F1AF}"/>
              </a:ext>
            </a:extLst>
          </p:cNvPr>
          <p:cNvGrpSpPr/>
          <p:nvPr/>
        </p:nvGrpSpPr>
        <p:grpSpPr>
          <a:xfrm>
            <a:off x="8852828" y="5842152"/>
            <a:ext cx="2839098" cy="794877"/>
            <a:chOff x="5610195" y="5486710"/>
            <a:chExt cx="2839098" cy="794877"/>
          </a:xfrm>
          <a:noFill/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BA9A579-98A1-4BCE-9F37-C4142BD18027}"/>
                </a:ext>
              </a:extLst>
            </p:cNvPr>
            <p:cNvSpPr txBox="1"/>
            <p:nvPr/>
          </p:nvSpPr>
          <p:spPr>
            <a:xfrm>
              <a:off x="5610195" y="5486710"/>
              <a:ext cx="293793" cy="2154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1400" b="1" dirty="0">
                  <a:solidFill>
                    <a:srgbClr val="002060"/>
                  </a:solidFill>
                </a:rPr>
                <a:t>12</a:t>
              </a:r>
              <a:endParaRPr lang="en-ID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FBC65D1-8D07-4674-B320-5A025582E99B}"/>
                </a:ext>
              </a:extLst>
            </p:cNvPr>
            <p:cNvGrpSpPr/>
            <p:nvPr/>
          </p:nvGrpSpPr>
          <p:grpSpPr>
            <a:xfrm>
              <a:off x="5985154" y="5486710"/>
              <a:ext cx="2464139" cy="794877"/>
              <a:chOff x="-903174" y="4589781"/>
              <a:chExt cx="1683670" cy="794877"/>
            </a:xfrm>
            <a:grpFill/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E25A335-A68C-4FBA-B937-D6B17B1A3C6F}"/>
                  </a:ext>
                </a:extLst>
              </p:cNvPr>
              <p:cNvSpPr txBox="1"/>
              <p:nvPr/>
            </p:nvSpPr>
            <p:spPr>
              <a:xfrm>
                <a:off x="-903174" y="4953771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002060"/>
                    </a:solidFill>
                  </a:rPr>
                  <a:t>Purchase done by </a:t>
                </a:r>
                <a:r>
                  <a:rPr lang="en-US" sz="1400" b="1" dirty="0">
                    <a:solidFill>
                      <a:srgbClr val="002060"/>
                    </a:solidFill>
                  </a:rPr>
                  <a:t>5891 consumers </a:t>
                </a:r>
                <a:endParaRPr lang="en-IN" sz="1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1E9EBA-9616-4EC7-81B6-BB505E1F1E25}"/>
                  </a:ext>
                </a:extLst>
              </p:cNvPr>
              <p:cNvSpPr txBox="1"/>
              <p:nvPr/>
            </p:nvSpPr>
            <p:spPr>
              <a:xfrm>
                <a:off x="-892728" y="4589781"/>
                <a:ext cx="1673224" cy="43088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600" b="1"/>
                </a:lvl1pPr>
              </a:lstStyle>
              <a:p>
                <a:pPr algn="l"/>
                <a:r>
                  <a:rPr lang="en-US" sz="1400" dirty="0">
                    <a:solidFill>
                      <a:srgbClr val="002060"/>
                    </a:solidFill>
                  </a:rPr>
                  <a:t>Purchase (Dollars)</a:t>
                </a:r>
                <a:endParaRPr lang="en-IN" sz="1400" dirty="0">
                  <a:solidFill>
                    <a:srgbClr val="002060"/>
                  </a:solidFill>
                </a:endParaRPr>
              </a:p>
              <a:p>
                <a:pPr algn="l"/>
                <a:r>
                  <a:rPr lang="en-ID" sz="1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6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  <p:bldP spid="43" grpId="0"/>
      <p:bldP spid="44" grpId="0"/>
      <p:bldP spid="45" grpId="0"/>
      <p:bldP spid="99" grpId="1"/>
      <p:bldP spid="2" grpId="0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98BE-DA15-4DDC-9545-0A31B206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EDA</a:t>
            </a:r>
            <a:endParaRPr lang="en-ID" dirty="0">
              <a:solidFill>
                <a:srgbClr val="002060"/>
              </a:solidFill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AEEE951F-BDD1-4DE7-B1AC-DC5D68784344}"/>
              </a:ext>
            </a:extLst>
          </p:cNvPr>
          <p:cNvSpPr>
            <a:spLocks/>
          </p:cNvSpPr>
          <p:nvPr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30196F0B-527D-4A66-86B6-87D1B4391D63}"/>
              </a:ext>
            </a:extLst>
          </p:cNvPr>
          <p:cNvSpPr>
            <a:spLocks/>
          </p:cNvSpPr>
          <p:nvPr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21C4A7-A900-4E97-8B85-D52B59E88E81}"/>
              </a:ext>
            </a:extLst>
          </p:cNvPr>
          <p:cNvSpPr txBox="1"/>
          <p:nvPr/>
        </p:nvSpPr>
        <p:spPr>
          <a:xfrm>
            <a:off x="78250" y="4173157"/>
            <a:ext cx="3529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002060"/>
                </a:solidFill>
              </a:rPr>
              <a:t>Age Vs Purchase:</a:t>
            </a:r>
          </a:p>
          <a:p>
            <a:endParaRPr lang="en-IN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2060"/>
                </a:solidFill>
              </a:rPr>
              <a:t>Average Purchase value of all age groups is </a:t>
            </a:r>
            <a:r>
              <a:rPr lang="en-IN" sz="1400" b="1" dirty="0">
                <a:solidFill>
                  <a:srgbClr val="002060"/>
                </a:solidFill>
              </a:rPr>
              <a:t>$9333</a:t>
            </a:r>
            <a:r>
              <a:rPr lang="en-IN" sz="1400" dirty="0">
                <a:solidFill>
                  <a:srgbClr val="002060"/>
                </a:solidFill>
              </a:rPr>
              <a:t>.</a:t>
            </a:r>
            <a:r>
              <a:rPr lang="en-IN" sz="1400" b="1" dirty="0">
                <a:solidFill>
                  <a:srgbClr val="002060"/>
                </a:solidFill>
              </a:rPr>
              <a:t>0</a:t>
            </a:r>
            <a:r>
              <a:rPr lang="en-IN" sz="1400" dirty="0">
                <a:solidFill>
                  <a:srgbClr val="002060"/>
                </a:solidFill>
              </a:rPr>
              <a:t> with standard deviation of </a:t>
            </a:r>
            <a:r>
              <a:rPr lang="en-IN" sz="1400" b="1" dirty="0">
                <a:solidFill>
                  <a:srgbClr val="002060"/>
                </a:solidFill>
              </a:rPr>
              <a:t>$188.0</a:t>
            </a:r>
            <a:r>
              <a:rPr lang="en-IN" sz="1400" dirty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  <a:p>
            <a:endParaRPr lang="en-IN" sz="14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2060"/>
                </a:solidFill>
              </a:rPr>
              <a:t>Ages 18-45 </a:t>
            </a:r>
            <a:r>
              <a:rPr lang="en-IN" sz="1400" dirty="0">
                <a:solidFill>
                  <a:srgbClr val="002060"/>
                </a:solidFill>
              </a:rPr>
              <a:t>contribute to 77.97% of the sales being the vibrant working age population.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9A5466-AD9B-4F4B-907F-2ACD63C46CC5}"/>
              </a:ext>
            </a:extLst>
          </p:cNvPr>
          <p:cNvSpPr txBox="1"/>
          <p:nvPr/>
        </p:nvSpPr>
        <p:spPr>
          <a:xfrm>
            <a:off x="8662056" y="4650440"/>
            <a:ext cx="35299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1600" b="1" dirty="0">
                <a:solidFill>
                  <a:srgbClr val="002060"/>
                </a:solidFill>
              </a:rPr>
              <a:t>Residents Vs Purchase:</a:t>
            </a:r>
          </a:p>
          <a:p>
            <a:pPr lvl="0">
              <a:defRPr/>
            </a:pPr>
            <a:endParaRPr lang="en-IN" sz="1600" b="1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Median purchase of all residents is 5542 dollars with deviation 4312 dollars.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74856A-8A10-4332-A82C-B85FCFF0AB0C}"/>
              </a:ext>
            </a:extLst>
          </p:cNvPr>
          <p:cNvSpPr txBox="1"/>
          <p:nvPr/>
        </p:nvSpPr>
        <p:spPr>
          <a:xfrm>
            <a:off x="4329484" y="2997954"/>
            <a:ext cx="35299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solidFill>
                  <a:srgbClr val="002060"/>
                </a:solidFill>
              </a:rPr>
              <a:t>Occupation Category Vs Purchase: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2060"/>
                </a:solidFill>
              </a:rPr>
              <a:t>More consumers are from occupation 4,0,1,7,17. Consumers from these occupation categories occupied 52.50% of total sale.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33ADF9-EE1B-41EB-99A6-43224BCD8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28" y="0"/>
            <a:ext cx="2189871" cy="376384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6" name="Picture 55" descr="https://lh4.googleusercontent.com/IcGjdHowOT7o-PNdl0anxkJdZBYsPTNEDw9fgvWeTVu87lOAJfY6qNowFHe2NS9G2TgjBmDY5Q-glzzNyqsyNvSy4Y-9SesCKnwh6Pw6ielKDmkP4prZewg2RMlGvkGpsX65-Ng0">
            <a:extLst>
              <a:ext uri="{FF2B5EF4-FFF2-40B4-BE49-F238E27FC236}">
                <a16:creationId xmlns:a16="http://schemas.microsoft.com/office/drawing/2014/main" id="{DD5A6CD2-56C5-41C5-8B71-AF96F7614BE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4" t="23917" r="1320" b="9580"/>
          <a:stretch/>
        </p:blipFill>
        <p:spPr bwMode="auto">
          <a:xfrm>
            <a:off x="159589" y="1506466"/>
            <a:ext cx="3529944" cy="218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000F9FE-87F0-4AAA-8C41-BE7B551CEC4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45" y="315409"/>
            <a:ext cx="4068397" cy="2179018"/>
          </a:xfrm>
          <a:prstGeom prst="rect">
            <a:avLst/>
          </a:prstGeom>
          <a:noFill/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81411A2-4CFC-4513-A496-4B67DC924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057" y="2339491"/>
            <a:ext cx="3113176" cy="218195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0392C9C-ABCB-4EBF-9ED1-FAE2408F89A3}"/>
              </a:ext>
            </a:extLst>
          </p:cNvPr>
          <p:cNvSpPr txBox="1"/>
          <p:nvPr/>
        </p:nvSpPr>
        <p:spPr>
          <a:xfrm>
            <a:off x="4329485" y="4604274"/>
            <a:ext cx="3529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2060"/>
                </a:solidFill>
              </a:rPr>
              <a:t>Average Purchase from all occupation categories are almost same </a:t>
            </a:r>
            <a:r>
              <a:rPr lang="en-IN" sz="1400" dirty="0" err="1">
                <a:solidFill>
                  <a:srgbClr val="002060"/>
                </a:solidFill>
              </a:rPr>
              <a:t>i.e</a:t>
            </a:r>
            <a:r>
              <a:rPr lang="en-IN" sz="1400" dirty="0">
                <a:solidFill>
                  <a:srgbClr val="002060"/>
                </a:solidFill>
              </a:rPr>
              <a:t> range from 8714 to 9906 dollars.</a:t>
            </a:r>
          </a:p>
          <a:p>
            <a:pPr lvl="0" algn="just"/>
            <a:endParaRPr lang="en-IN" sz="1400" dirty="0">
              <a:solidFill>
                <a:srgbClr val="002060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2060"/>
                </a:solidFill>
              </a:rPr>
              <a:t> Minimum Average purchase done by Occupation 9 and maximum average purchase done by Occupation  17.</a:t>
            </a:r>
          </a:p>
          <a:p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5FFB528-FF9E-4573-81E5-1552EF0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20040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7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70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5">
            <a:extLst>
              <a:ext uri="{FF2B5EF4-FFF2-40B4-BE49-F238E27FC236}">
                <a16:creationId xmlns:a16="http://schemas.microsoft.com/office/drawing/2014/main" id="{AEEE951F-BDD1-4DE7-B1AC-DC5D68784344}"/>
              </a:ext>
            </a:extLst>
          </p:cNvPr>
          <p:cNvSpPr>
            <a:spLocks/>
          </p:cNvSpPr>
          <p:nvPr/>
        </p:nvSpPr>
        <p:spPr bwMode="auto">
          <a:xfrm>
            <a:off x="159589" y="6362139"/>
            <a:ext cx="267159" cy="304172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30196F0B-527D-4A66-86B6-87D1B4391D63}"/>
              </a:ext>
            </a:extLst>
          </p:cNvPr>
          <p:cNvSpPr>
            <a:spLocks/>
          </p:cNvSpPr>
          <p:nvPr/>
        </p:nvSpPr>
        <p:spPr bwMode="auto">
          <a:xfrm>
            <a:off x="362445" y="6514225"/>
            <a:ext cx="129514" cy="147457"/>
          </a:xfrm>
          <a:custGeom>
            <a:avLst/>
            <a:gdLst>
              <a:gd name="T0" fmla="*/ 697 w 697"/>
              <a:gd name="T1" fmla="*/ 570 h 795"/>
              <a:gd name="T2" fmla="*/ 697 w 697"/>
              <a:gd name="T3" fmla="*/ 225 h 795"/>
              <a:gd name="T4" fmla="*/ 672 w 697"/>
              <a:gd name="T5" fmla="*/ 181 h 795"/>
              <a:gd name="T6" fmla="*/ 374 w 697"/>
              <a:gd name="T7" fmla="*/ 9 h 795"/>
              <a:gd name="T8" fmla="*/ 323 w 697"/>
              <a:gd name="T9" fmla="*/ 9 h 795"/>
              <a:gd name="T10" fmla="*/ 25 w 697"/>
              <a:gd name="T11" fmla="*/ 181 h 795"/>
              <a:gd name="T12" fmla="*/ 0 w 697"/>
              <a:gd name="T13" fmla="*/ 225 h 795"/>
              <a:gd name="T14" fmla="*/ 0 w 697"/>
              <a:gd name="T15" fmla="*/ 570 h 795"/>
              <a:gd name="T16" fmla="*/ 25 w 697"/>
              <a:gd name="T17" fmla="*/ 614 h 795"/>
              <a:gd name="T18" fmla="*/ 323 w 697"/>
              <a:gd name="T19" fmla="*/ 786 h 795"/>
              <a:gd name="T20" fmla="*/ 374 w 697"/>
              <a:gd name="T21" fmla="*/ 786 h 795"/>
              <a:gd name="T22" fmla="*/ 672 w 697"/>
              <a:gd name="T23" fmla="*/ 614 h 795"/>
              <a:gd name="T24" fmla="*/ 697 w 697"/>
              <a:gd name="T25" fmla="*/ 57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97" h="795">
                <a:moveTo>
                  <a:pt x="697" y="570"/>
                </a:moveTo>
                <a:cubicBezTo>
                  <a:pt x="697" y="225"/>
                  <a:pt x="697" y="225"/>
                  <a:pt x="697" y="225"/>
                </a:cubicBezTo>
                <a:cubicBezTo>
                  <a:pt x="697" y="207"/>
                  <a:pt x="688" y="190"/>
                  <a:pt x="672" y="181"/>
                </a:cubicBezTo>
                <a:cubicBezTo>
                  <a:pt x="374" y="9"/>
                  <a:pt x="374" y="9"/>
                  <a:pt x="374" y="9"/>
                </a:cubicBezTo>
                <a:cubicBezTo>
                  <a:pt x="358" y="0"/>
                  <a:pt x="339" y="0"/>
                  <a:pt x="323" y="9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9" y="190"/>
                  <a:pt x="0" y="207"/>
                  <a:pt x="0" y="225"/>
                </a:cubicBezTo>
                <a:cubicBezTo>
                  <a:pt x="0" y="570"/>
                  <a:pt x="0" y="570"/>
                  <a:pt x="0" y="570"/>
                </a:cubicBezTo>
                <a:cubicBezTo>
                  <a:pt x="0" y="588"/>
                  <a:pt x="9" y="604"/>
                  <a:pt x="25" y="614"/>
                </a:cubicBezTo>
                <a:cubicBezTo>
                  <a:pt x="323" y="786"/>
                  <a:pt x="323" y="786"/>
                  <a:pt x="323" y="786"/>
                </a:cubicBezTo>
                <a:cubicBezTo>
                  <a:pt x="339" y="795"/>
                  <a:pt x="358" y="795"/>
                  <a:pt x="374" y="786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88" y="604"/>
                  <a:pt x="697" y="588"/>
                  <a:pt x="697" y="57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rgbClr val="0DE2DD"/>
                </a:gs>
                <a:gs pos="100000">
                  <a:srgbClr val="07DF69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21C4A7-A900-4E97-8B85-D52B59E88E81}"/>
              </a:ext>
            </a:extLst>
          </p:cNvPr>
          <p:cNvSpPr txBox="1"/>
          <p:nvPr/>
        </p:nvSpPr>
        <p:spPr>
          <a:xfrm>
            <a:off x="134614" y="1047311"/>
            <a:ext cx="352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</a:rPr>
              <a:t>City VS Purchase:</a:t>
            </a:r>
          </a:p>
          <a:p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9A5466-AD9B-4F4B-907F-2ACD63C46CC5}"/>
              </a:ext>
            </a:extLst>
          </p:cNvPr>
          <p:cNvSpPr txBox="1"/>
          <p:nvPr/>
        </p:nvSpPr>
        <p:spPr>
          <a:xfrm>
            <a:off x="134614" y="4165929"/>
            <a:ext cx="352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2060"/>
                </a:solidFill>
              </a:rPr>
              <a:t>Occupation count :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74856A-8A10-4332-A82C-B85FCFF0AB0C}"/>
              </a:ext>
            </a:extLst>
          </p:cNvPr>
          <p:cNvSpPr txBox="1"/>
          <p:nvPr/>
        </p:nvSpPr>
        <p:spPr>
          <a:xfrm>
            <a:off x="7455403" y="878034"/>
            <a:ext cx="352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1600" b="1" dirty="0">
                <a:solidFill>
                  <a:srgbClr val="002060"/>
                </a:solidFill>
              </a:rPr>
              <a:t>Marital Status Vs Purchase: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33ADF9-EE1B-41EB-99A6-43224BCD8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620" y="0"/>
            <a:ext cx="3403380" cy="58495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5F4C6-6159-4A7F-9A3B-44011254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" y="1570531"/>
            <a:ext cx="3787946" cy="2179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B865E3-829C-42A3-BB8D-7FBDDF307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08" y="1366208"/>
            <a:ext cx="3691126" cy="2179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5CADF-2487-44AD-A8F8-B437EDD15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22" y="4115038"/>
            <a:ext cx="7412476" cy="2875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65079-1BA7-4061-A826-86BB54E67E55}"/>
              </a:ext>
            </a:extLst>
          </p:cNvPr>
          <p:cNvSpPr txBox="1"/>
          <p:nvPr/>
        </p:nvSpPr>
        <p:spPr>
          <a:xfrm>
            <a:off x="4853354" y="1570531"/>
            <a:ext cx="298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Surprisingly , Male customers have purchased far more than female customers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F21106E-3110-4F1D-80F9-CE090185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8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775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5E349B4-D43A-462B-B9A8-B7CE9DC34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620" y="0"/>
            <a:ext cx="3403380" cy="58495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46CC7B-E452-4FF1-BBB5-814A4DDABE88}"/>
              </a:ext>
            </a:extLst>
          </p:cNvPr>
          <p:cNvPicPr/>
          <p:nvPr/>
        </p:nvPicPr>
        <p:blipFill rotWithShape="1">
          <a:blip r:embed="rId4"/>
          <a:srcRect l="29581" t="24236" r="12318" b="12808"/>
          <a:stretch/>
        </p:blipFill>
        <p:spPr bwMode="auto">
          <a:xfrm>
            <a:off x="358454" y="1543909"/>
            <a:ext cx="7200586" cy="411521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EA95C-B9E3-49C2-A320-C24B29D2EDFD}"/>
              </a:ext>
            </a:extLst>
          </p:cNvPr>
          <p:cNvSpPr txBox="1"/>
          <p:nvPr/>
        </p:nvSpPr>
        <p:spPr>
          <a:xfrm>
            <a:off x="8048946" y="1720840"/>
            <a:ext cx="3919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rgbClr val="002060"/>
                </a:solidFill>
              </a:rPr>
              <a:t>Revenue generating categories include Products belonging to</a:t>
            </a:r>
            <a:r>
              <a:rPr lang="en-IN" b="1" dirty="0">
                <a:solidFill>
                  <a:srgbClr val="002060"/>
                </a:solidFill>
              </a:rPr>
              <a:t> 1,6,16,15,10,7</a:t>
            </a:r>
            <a:r>
              <a:rPr lang="en-IN" dirty="0">
                <a:solidFill>
                  <a:srgbClr val="002060"/>
                </a:solidFill>
              </a:rPr>
              <a:t> in that order . </a:t>
            </a:r>
          </a:p>
          <a:p>
            <a:pPr algn="just"/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A43BD-D0E4-4440-9DE8-71105ECF8366}"/>
              </a:ext>
            </a:extLst>
          </p:cNvPr>
          <p:cNvSpPr txBox="1"/>
          <p:nvPr/>
        </p:nvSpPr>
        <p:spPr>
          <a:xfrm>
            <a:off x="8128000" y="3198168"/>
            <a:ext cx="3451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>
              <a:solidFill>
                <a:srgbClr val="002060"/>
              </a:solidFill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</a:rPr>
              <a:t>Category 5</a:t>
            </a:r>
            <a:r>
              <a:rPr lang="en-IN" dirty="0">
                <a:solidFill>
                  <a:srgbClr val="002060"/>
                </a:solidFill>
              </a:rPr>
              <a:t> seems to be the most affordable and attractive segment with high sales as well as high revenue</a:t>
            </a:r>
          </a:p>
          <a:p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5D32CB7-A5CA-47B5-92E8-4153031F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891" y="6310312"/>
            <a:ext cx="482600" cy="365125"/>
          </a:xfrm>
        </p:spPr>
        <p:txBody>
          <a:bodyPr/>
          <a:lstStyle/>
          <a:p>
            <a:fld id="{D22807A5-47C3-4D75-A73A-1A4F2D9B8EC1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49D0-27EE-436D-9AEE-DE8021994B4E}"/>
              </a:ext>
            </a:extLst>
          </p:cNvPr>
          <p:cNvSpPr txBox="1"/>
          <p:nvPr/>
        </p:nvSpPr>
        <p:spPr>
          <a:xfrm>
            <a:off x="2118049" y="5659120"/>
            <a:ext cx="32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Product category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4EB72-53E0-4325-B7C2-0D4A50B81F98}"/>
              </a:ext>
            </a:extLst>
          </p:cNvPr>
          <p:cNvSpPr txBox="1"/>
          <p:nvPr/>
        </p:nvSpPr>
        <p:spPr>
          <a:xfrm rot="16200000">
            <a:off x="-886822" y="3438436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Purchase value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747FF-AB89-4EC5-8C61-45A45AAB96BB}"/>
              </a:ext>
            </a:extLst>
          </p:cNvPr>
          <p:cNvSpPr txBox="1"/>
          <p:nvPr/>
        </p:nvSpPr>
        <p:spPr>
          <a:xfrm>
            <a:off x="568891" y="584956"/>
            <a:ext cx="419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Product category vs Purchase 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50"/>
      </a:accent1>
      <a:accent2>
        <a:srgbClr val="00B0F0"/>
      </a:accent2>
      <a:accent3>
        <a:srgbClr val="00FFCC"/>
      </a:accent3>
      <a:accent4>
        <a:srgbClr val="00CC6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973</Words>
  <Application>Microsoft Office PowerPoint</Application>
  <PresentationFormat>Widescreen</PresentationFormat>
  <Paragraphs>210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Office Theme</vt:lpstr>
      <vt:lpstr>PRODUCT RECOMMENDATION USING BLACK FRIDAY SALES</vt:lpstr>
      <vt:lpstr>PowerPoint Presentation</vt:lpstr>
      <vt:lpstr>AGENDA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Recommendations</vt:lpstr>
      <vt:lpstr>Business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aidul firdaus</dc:creator>
  <cp:lastModifiedBy>Shyam Sundar</cp:lastModifiedBy>
  <cp:revision>115</cp:revision>
  <dcterms:created xsi:type="dcterms:W3CDTF">2019-05-27T08:20:45Z</dcterms:created>
  <dcterms:modified xsi:type="dcterms:W3CDTF">2019-07-30T05:13:37Z</dcterms:modified>
</cp:coreProperties>
</file>